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handoutMasterIdLst>
    <p:handoutMasterId r:id="rId24"/>
  </p:handoutMasterIdLst>
  <p:sldIdLst>
    <p:sldId id="407" r:id="rId4"/>
    <p:sldId id="408" r:id="rId6"/>
    <p:sldId id="409" r:id="rId7"/>
    <p:sldId id="308" r:id="rId8"/>
    <p:sldId id="301" r:id="rId9"/>
    <p:sldId id="309" r:id="rId10"/>
    <p:sldId id="310" r:id="rId11"/>
    <p:sldId id="311" r:id="rId12"/>
    <p:sldId id="312" r:id="rId13"/>
    <p:sldId id="504" r:id="rId14"/>
    <p:sldId id="293" r:id="rId15"/>
    <p:sldId id="313" r:id="rId16"/>
    <p:sldId id="505" r:id="rId17"/>
    <p:sldId id="316" r:id="rId18"/>
    <p:sldId id="321" r:id="rId19"/>
    <p:sldId id="506" r:id="rId20"/>
    <p:sldId id="331" r:id="rId21"/>
    <p:sldId id="508" r:id="rId22"/>
    <p:sldId id="509" r:id="rId23"/>
  </p:sldIdLst>
  <p:sldSz cx="1219073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92D050"/>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82"/>
        <p:guide pos="3840"/>
      </p:guideLst>
    </p:cSldViewPr>
  </p:slideViewPr>
  <p:gridSpacing cx="70" cy="7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086" y="1143000"/>
            <a:ext cx="5485829"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363"/>
            <a:ext cx="9143048"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41" y="3602038"/>
            <a:ext cx="914304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13" y="365125"/>
            <a:ext cx="10514505"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533428" y="1331913"/>
            <a:ext cx="7047766" cy="2387600"/>
          </a:xfrm>
        </p:spPr>
        <p:txBody>
          <a:bodyPr anchor="b">
            <a:normAutofit/>
          </a:bodyPr>
          <a:lstStyle>
            <a:lvl1pPr algn="ctr">
              <a:defRPr lang="zh-CN" altLang="zh-CN" sz="6600" smtClean="0">
                <a:effectLst/>
              </a:defRPr>
            </a:lvl1pPr>
          </a:lstStyle>
          <a:p>
            <a:r>
              <a:rPr lang="zh-CN" altLang="en-US" dirty="0" smtClean="0"/>
              <a:t>单击此处添加标题</a:t>
            </a:r>
            <a:endParaRPr lang="zh-CN" altLang="en-US" dirty="0"/>
          </a:p>
        </p:txBody>
      </p:sp>
      <p:sp>
        <p:nvSpPr>
          <p:cNvPr id="3" name="副标题 2"/>
          <p:cNvSpPr>
            <a:spLocks noGrp="1"/>
          </p:cNvSpPr>
          <p:nvPr>
            <p:ph type="subTitle" idx="1"/>
          </p:nvPr>
        </p:nvSpPr>
        <p:spPr>
          <a:xfrm>
            <a:off x="4533428" y="3811588"/>
            <a:ext cx="7047766"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225264" y="838800"/>
            <a:ext cx="5816994" cy="979200"/>
          </a:xfrm>
        </p:spPr>
        <p:txBody>
          <a:bodyPr lIns="0" tIns="0" rIns="0"/>
          <a:lstStyle>
            <a:lvl1pPr algn="ctr">
              <a:defRPr/>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a:xfrm>
            <a:off x="1202275" y="2538000"/>
            <a:ext cx="9783781" cy="32724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矩形 6"/>
          <p:cNvSpPr/>
          <p:nvPr userDrawn="1"/>
        </p:nvSpPr>
        <p:spPr>
          <a:xfrm>
            <a:off x="3224687" y="1841500"/>
            <a:ext cx="2920696"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8" name="矩形 7"/>
          <p:cNvSpPr/>
          <p:nvPr userDrawn="1"/>
        </p:nvSpPr>
        <p:spPr>
          <a:xfrm>
            <a:off x="6119985" y="1841500"/>
            <a:ext cx="2920696"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23431" y="4456800"/>
            <a:ext cx="8945068" cy="968400"/>
          </a:xfrm>
        </p:spPr>
        <p:txBody>
          <a:bodyPr lIns="0" tIns="0" rIns="0" anchor="t" anchorCtr="0"/>
          <a:lstStyle>
            <a:lvl1pPr algn="ctr">
              <a:defRPr sz="6000">
                <a:solidFill>
                  <a:schemeClr val="tx1"/>
                </a:solidFill>
              </a:defRPr>
            </a:lvl1pPr>
          </a:lstStyle>
          <a:p>
            <a:r>
              <a:rPr lang="zh-CN" altLang="en-US" dirty="0" smtClean="0"/>
              <a:t>单击此处编辑标题</a:t>
            </a:r>
            <a:endParaRPr lang="zh-CN" altLang="en-US" dirty="0"/>
          </a:p>
        </p:txBody>
      </p:sp>
      <p:sp>
        <p:nvSpPr>
          <p:cNvPr id="7" name="任意多边形 6"/>
          <p:cNvSpPr/>
          <p:nvPr userDrawn="1"/>
        </p:nvSpPr>
        <p:spPr>
          <a:xfrm>
            <a:off x="4084893" y="1494670"/>
            <a:ext cx="4020943" cy="264734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037" y="1450652"/>
            <a:ext cx="1077549" cy="1241922"/>
          </a:xfrm>
          <a:custGeom>
            <a:avLst/>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40"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9">
            <a:off x="4112340" y="1641678"/>
            <a:ext cx="644560" cy="200700"/>
          </a:xfrm>
          <a:custGeom>
            <a:avLst/>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ah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4296" y="2124092"/>
            <a:ext cx="26904"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7650" y="2139852"/>
            <a:ext cx="93615" cy="7248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2876" y="2137842"/>
            <a:ext cx="97473" cy="8010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7851" y="2138067"/>
            <a:ext cx="89207" cy="80486"/>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8417" y="2137319"/>
            <a:ext cx="78395" cy="8422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4091" y="2114618"/>
            <a:ext cx="26904"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2838" y="2692168"/>
            <a:ext cx="369573" cy="368181"/>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09618" y="3054748"/>
            <a:ext cx="173587" cy="504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037" y="2755477"/>
            <a:ext cx="472432"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037" y="2824721"/>
            <a:ext cx="472432"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4596" y="2893616"/>
            <a:ext cx="472432"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4596" y="2962511"/>
            <a:ext cx="472432"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8568" y="1823021"/>
            <a:ext cx="1954454" cy="195465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spcAft>
                <a:spcPts val="0"/>
              </a:spcAft>
            </a:pPr>
            <a:endParaRPr lang="zh-CN" altLang="en-US" sz="138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25264" y="838800"/>
            <a:ext cx="5816994" cy="979200"/>
          </a:xfrm>
        </p:spPr>
        <p:txBody>
          <a:bodyPr lIns="0" tIns="0" rIns="0"/>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1202275" y="2538000"/>
            <a:ext cx="4549926"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385735" y="2538000"/>
            <a:ext cx="4549926"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矩形 7"/>
          <p:cNvSpPr/>
          <p:nvPr userDrawn="1"/>
        </p:nvSpPr>
        <p:spPr>
          <a:xfrm>
            <a:off x="3224687" y="1841500"/>
            <a:ext cx="2920696"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9" name="矩形 8"/>
          <p:cNvSpPr/>
          <p:nvPr userDrawn="1"/>
        </p:nvSpPr>
        <p:spPr>
          <a:xfrm>
            <a:off x="6119985" y="1841500"/>
            <a:ext cx="2920696"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125"/>
            <a:ext cx="10514505"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01" y="1681163"/>
            <a:ext cx="5157250"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01" y="2553201"/>
            <a:ext cx="5157250"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1557" y="1681163"/>
            <a:ext cx="518264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1557" y="2553201"/>
            <a:ext cx="518264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31928" y="1332000"/>
            <a:ext cx="7048066" cy="2386800"/>
          </a:xfrm>
        </p:spPr>
        <p:txBody>
          <a:bodyPr bIns="46800" anchor="b" anchorCtr="0">
            <a:normAutofit/>
          </a:bodyPr>
          <a:lstStyle>
            <a:lvl1pPr algn="ct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00" y="457200"/>
            <a:ext cx="4164766" cy="1600200"/>
          </a:xfrm>
        </p:spPr>
        <p:txBody>
          <a:bodyPr anchor="b"/>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5182648" y="457200"/>
            <a:ext cx="6169757"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713" y="2057400"/>
            <a:ext cx="4164766"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41760" y="365125"/>
            <a:ext cx="1710857" cy="5811838"/>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838113" y="365125"/>
            <a:ext cx="8651263"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
        <p:nvSpPr>
          <p:cNvPr id="7" name="内容占位符 6"/>
          <p:cNvSpPr>
            <a:spLocks noGrp="1"/>
          </p:cNvSpPr>
          <p:nvPr>
            <p:ph sz="quarter" idx="13"/>
          </p:nvPr>
        </p:nvSpPr>
        <p:spPr>
          <a:xfrm>
            <a:off x="838713" y="363600"/>
            <a:ext cx="10514505"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09738"/>
            <a:ext cx="10514505"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63" y="4589463"/>
            <a:ext cx="1051450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113" y="1825625"/>
            <a:ext cx="518106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1557" y="1825625"/>
            <a:ext cx="518106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125"/>
            <a:ext cx="10514505"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650" y="1778438"/>
            <a:ext cx="487306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650" y="2665379"/>
            <a:ext cx="487306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286" y="1778438"/>
            <a:ext cx="489706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286" y="2665379"/>
            <a:ext cx="489706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416491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648" y="457201"/>
            <a:ext cx="6171557"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839701" y="2057400"/>
            <a:ext cx="4164915"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125"/>
            <a:ext cx="2628626"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113" y="365125"/>
            <a:ext cx="773349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5.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13" y="365125"/>
            <a:ext cx="10514505"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113" y="1825625"/>
            <a:ext cx="10514505"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113" y="6356350"/>
            <a:ext cx="2742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179" y="6356350"/>
            <a:ext cx="411437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703" y="6356350"/>
            <a:ext cx="2742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pic>
        <p:nvPicPr>
          <p:cNvPr id="4113" name="Picture 9" descr="G:\封面文件\★LOGO\社标.png社标"/>
          <p:cNvPicPr>
            <a:picLocks noChangeAspect="1"/>
          </p:cNvPicPr>
          <p:nvPr userDrawn="1"/>
        </p:nvPicPr>
        <p:blipFill>
          <a:blip r:embed="rId11"/>
          <a:srcRect/>
          <a:stretch>
            <a:fillRect/>
          </a:stretch>
        </p:blipFill>
        <p:spPr>
          <a:xfrm>
            <a:off x="11126153" y="460692"/>
            <a:ext cx="495262" cy="4730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7965"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7965"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7965"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13" y="155575"/>
            <a:ext cx="10514505" cy="7969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113" y="1143000"/>
            <a:ext cx="10514505" cy="50339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113" y="6356350"/>
            <a:ext cx="2742914"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A1BB201A-7235-4E23-BDB2-9F9A947DC448}" type="datetimeFigureOut">
              <a:rPr lang="zh-CN" altLang="en-US" smtClean="0"/>
            </a:fld>
            <a:endParaRPr lang="zh-CN" altLang="en-US"/>
          </a:p>
        </p:txBody>
      </p:sp>
      <p:sp>
        <p:nvSpPr>
          <p:cNvPr id="5" name="页脚占位符 4"/>
          <p:cNvSpPr>
            <a:spLocks noGrp="1"/>
          </p:cNvSpPr>
          <p:nvPr>
            <p:ph type="ftr" sz="quarter" idx="3"/>
          </p:nvPr>
        </p:nvSpPr>
        <p:spPr>
          <a:xfrm>
            <a:off x="4038179" y="6356350"/>
            <a:ext cx="4114371"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09703" y="6356350"/>
            <a:ext cx="2742914"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4040BD5F-9460-4C8E-A23B-637455E4D5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7.jpeg"/><Relationship Id="rId1" Type="http://schemas.openxmlformats.org/officeDocument/2006/relationships/image" Target="../media/image2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8.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9.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0.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32.jpeg"/><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34.jpeg"/><Relationship Id="rId1" Type="http://schemas.openxmlformats.org/officeDocument/2006/relationships/image" Target="../media/image33.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1.xml"/><Relationship Id="rId2" Type="http://schemas.openxmlformats.org/officeDocument/2006/relationships/tags" Target="../tags/tag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jpeg"/><Relationship Id="rId3" Type="http://schemas.openxmlformats.org/officeDocument/2006/relationships/slide" Target="slide2.xml"/><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18.jpeg"/><Relationship Id="rId1" Type="http://schemas.openxmlformats.org/officeDocument/2006/relationships/image" Target="../media/image17.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1.jpeg"/><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5.jpeg"/><Relationship Id="rId1"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矩形 17"/>
          <p:cNvSpPr/>
          <p:nvPr/>
        </p:nvSpPr>
        <p:spPr>
          <a:xfrm>
            <a:off x="-2540" y="2433742"/>
            <a:ext cx="12192318" cy="2060360"/>
          </a:xfrm>
          <a:prstGeom prst="rect">
            <a:avLst/>
          </a:prstGeom>
          <a:solidFill>
            <a:srgbClr val="9BBB59"/>
          </a:solidFill>
          <a:ln w="25400">
            <a:noFill/>
          </a:ln>
        </p:spPr>
        <p:txBody>
          <a:bodyPr lIns="91412" tIns="45706" rIns="91412" bIns="45706" anchor="ctr"/>
          <a:p>
            <a:pPr lvl="0">
              <a:lnSpc>
                <a:spcPct val="100000"/>
              </a:lnSpc>
            </a:pPr>
            <a:endParaRPr sz="4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0" name="组合 4099"/>
          <p:cNvGrpSpPr/>
          <p:nvPr/>
        </p:nvGrpSpPr>
        <p:grpSpPr>
          <a:xfrm>
            <a:off x="695888" y="2276595"/>
            <a:ext cx="2638150" cy="2320683"/>
            <a:chOff x="0" y="0"/>
            <a:chExt cx="2638768" cy="2320472"/>
          </a:xfrm>
        </p:grpSpPr>
        <p:sp>
          <p:nvSpPr>
            <p:cNvPr id="4101" name="矩形 4"/>
            <p:cNvSpPr/>
            <p:nvPr/>
          </p:nvSpPr>
          <p:spPr>
            <a:xfrm>
              <a:off x="478528"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2" name="矩形 3"/>
            <p:cNvSpPr/>
            <p:nvPr/>
          </p:nvSpPr>
          <p:spPr>
            <a:xfrm>
              <a:off x="0" y="2180480"/>
              <a:ext cx="2134712" cy="139992"/>
            </a:xfrm>
            <a:custGeom>
              <a:avLst/>
              <a:gdLst>
                <a:gd name="txL" fmla="*/ 0 w 1928127"/>
                <a:gd name="txT" fmla="*/ 0 h 266629"/>
                <a:gd name="txR" fmla="*/ 1928127 w 1928127"/>
                <a:gd name="txB" fmla="*/ 266629 h 266629"/>
              </a:gdLst>
              <a:ahLst/>
              <a:cxnLst>
                <a:cxn ang="0">
                  <a:pos x="0" y="0"/>
                </a:cxn>
                <a:cxn ang="0">
                  <a:pos x="1928127" y="23221"/>
                </a:cxn>
                <a:cxn ang="0">
                  <a:pos x="1928127" y="266629"/>
                </a:cxn>
                <a:cxn ang="0">
                  <a:pos x="70399" y="266629"/>
                </a:cxn>
                <a:cxn ang="0">
                  <a:pos x="0" y="0"/>
                </a:cxn>
              </a:cxnLst>
              <a:rect l="txL" t="txT" r="txR" b="txB"/>
              <a:pathLst>
                <a:path w="1928127" h="266629">
                  <a:moveTo>
                    <a:pt x="0" y="0"/>
                  </a:moveTo>
                  <a:lnTo>
                    <a:pt x="1928127" y="23221"/>
                  </a:lnTo>
                  <a:lnTo>
                    <a:pt x="1928127" y="266629"/>
                  </a:lnTo>
                  <a:lnTo>
                    <a:pt x="70399" y="266629"/>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3" name="矩形 2"/>
          <p:cNvSpPr/>
          <p:nvPr/>
        </p:nvSpPr>
        <p:spPr>
          <a:xfrm>
            <a:off x="781604" y="2289294"/>
            <a:ext cx="2552434" cy="2320683"/>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4" name="组合 4103"/>
          <p:cNvGrpSpPr/>
          <p:nvPr/>
        </p:nvGrpSpPr>
        <p:grpSpPr>
          <a:xfrm>
            <a:off x="3130859" y="2284532"/>
            <a:ext cx="2650849" cy="2320683"/>
            <a:chOff x="0" y="0"/>
            <a:chExt cx="2650960" cy="2320472"/>
          </a:xfrm>
        </p:grpSpPr>
        <p:sp>
          <p:nvSpPr>
            <p:cNvPr id="4105" name="矩形 4"/>
            <p:cNvSpPr/>
            <p:nvPr/>
          </p:nvSpPr>
          <p:spPr>
            <a:xfrm>
              <a:off x="490720"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6" name="矩形 3"/>
            <p:cNvSpPr/>
            <p:nvPr/>
          </p:nvSpPr>
          <p:spPr>
            <a:xfrm>
              <a:off x="0" y="2192672"/>
              <a:ext cx="2146904" cy="127800"/>
            </a:xfrm>
            <a:custGeom>
              <a:avLst/>
              <a:gdLst>
                <a:gd name="txL" fmla="*/ 0 w 1939139"/>
                <a:gd name="txT" fmla="*/ 0 h 243408"/>
                <a:gd name="txR" fmla="*/ 1939139 w 1939139"/>
                <a:gd name="txB" fmla="*/ 243408 h 243408"/>
              </a:gdLst>
              <a:ahLst/>
              <a:cxnLst>
                <a:cxn ang="0">
                  <a:pos x="0" y="0"/>
                </a:cxn>
                <a:cxn ang="0">
                  <a:pos x="1939139" y="0"/>
                </a:cxn>
                <a:cxn ang="0">
                  <a:pos x="1939139" y="243408"/>
                </a:cxn>
                <a:cxn ang="0">
                  <a:pos x="81411" y="243408"/>
                </a:cxn>
                <a:cxn ang="0">
                  <a:pos x="0" y="0"/>
                </a:cxn>
              </a:cxnLst>
              <a:rect l="txL" t="txT" r="txR" b="txB"/>
              <a:pathLst>
                <a:path w="1939139" h="243408">
                  <a:moveTo>
                    <a:pt x="0" y="0"/>
                  </a:moveTo>
                  <a:lnTo>
                    <a:pt x="1939139" y="0"/>
                  </a:lnTo>
                  <a:lnTo>
                    <a:pt x="1939139" y="243408"/>
                  </a:lnTo>
                  <a:lnTo>
                    <a:pt x="81411" y="243408"/>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7" name="矩形 2"/>
          <p:cNvSpPr/>
          <p:nvPr/>
        </p:nvSpPr>
        <p:spPr>
          <a:xfrm>
            <a:off x="3229274" y="2297231"/>
            <a:ext cx="2552434" cy="2320683"/>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8" name="矩形 2"/>
          <p:cNvSpPr/>
          <p:nvPr/>
        </p:nvSpPr>
        <p:spPr>
          <a:xfrm>
            <a:off x="851446" y="2343263"/>
            <a:ext cx="2409574" cy="2190522"/>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1"/>
            <a:stretch>
              <a:fillRect/>
            </a:stretch>
          </a:blip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2"/>
          <p:cNvSpPr/>
          <p:nvPr/>
        </p:nvSpPr>
        <p:spPr>
          <a:xfrm>
            <a:off x="3302291" y="2343263"/>
            <a:ext cx="2409574" cy="2190522"/>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11" name="组合 4110"/>
          <p:cNvGrpSpPr/>
          <p:nvPr/>
        </p:nvGrpSpPr>
        <p:grpSpPr>
          <a:xfrm>
            <a:off x="10135767" y="6256042"/>
            <a:ext cx="1934960" cy="473026"/>
            <a:chOff x="0" y="11117"/>
            <a:chExt cx="1936145" cy="473279"/>
          </a:xfrm>
        </p:grpSpPr>
        <p:sp>
          <p:nvSpPr>
            <p:cNvPr id="4112" name="Text Box 62"/>
            <p:cNvSpPr/>
            <p:nvPr/>
          </p:nvSpPr>
          <p:spPr>
            <a:xfrm>
              <a:off x="424742" y="78480"/>
              <a:ext cx="1511403" cy="352614"/>
            </a:xfrm>
            <a:prstGeom prst="rect">
              <a:avLst/>
            </a:prstGeom>
            <a:noFill/>
            <a:ln w="9525">
              <a:noFill/>
            </a:ln>
          </p:spPr>
          <p:txBody>
            <a:bodyPr wrap="square">
              <a:spAutoFit/>
            </a:bodyPr>
            <a:p>
              <a:pPr lvl="0">
                <a:lnSpc>
                  <a:spcPct val="100000"/>
                </a:lnSpc>
              </a:pPr>
              <a:r>
                <a:rPr lang="zh-CN" altLang="en-US" sz="1600" dirty="0">
                  <a:solidFill>
                    <a:srgbClr val="00B0F0"/>
                  </a:solidFill>
                  <a:latin typeface="微软雅黑" panose="020B0503020204020204" pitchFamily="2" charset="-122"/>
                  <a:ea typeface="微软雅黑" panose="020B0503020204020204" pitchFamily="2" charset="-122"/>
                  <a:sym typeface="微软雅黑" panose="020B0503020204020204" pitchFamily="2" charset="-122"/>
                </a:rPr>
                <a:t>北京出版社</a:t>
              </a:r>
              <a:endParaRPr lang="zh-CN" altLang="en-US" dirty="0">
                <a:ea typeface="宋体" panose="02010600030101010101" pitchFamily="2" charset="-122"/>
              </a:endParaRPr>
            </a:p>
          </p:txBody>
        </p:sp>
        <p:pic>
          <p:nvPicPr>
            <p:cNvPr id="4113" name="Picture 9" descr="G:\封面文件\★LOGO\社标.png社标"/>
            <p:cNvPicPr>
              <a:picLocks noChangeAspect="1"/>
            </p:cNvPicPr>
            <p:nvPr/>
          </p:nvPicPr>
          <p:blipFill>
            <a:blip r:embed="rId3"/>
            <a:srcRect/>
            <a:stretch>
              <a:fillRect/>
            </a:stretch>
          </p:blipFill>
          <p:spPr>
            <a:xfrm>
              <a:off x="0" y="11117"/>
              <a:ext cx="495514" cy="473279"/>
            </a:xfrm>
            <a:prstGeom prst="rect">
              <a:avLst/>
            </a:prstGeom>
            <a:noFill/>
            <a:ln w="9525">
              <a:noFill/>
            </a:ln>
          </p:spPr>
        </p:pic>
      </p:grpSp>
      <p:sp>
        <p:nvSpPr>
          <p:cNvPr id="2" name="矩形 12"/>
          <p:cNvSpPr/>
          <p:nvPr/>
        </p:nvSpPr>
        <p:spPr>
          <a:xfrm>
            <a:off x="6167747" y="3026452"/>
            <a:ext cx="4057227" cy="1182247"/>
          </a:xfrm>
          <a:prstGeom prst="rect">
            <a:avLst/>
          </a:prstGeom>
          <a:noFill/>
          <a:ln w="25400">
            <a:noFill/>
          </a:ln>
        </p:spPr>
        <p:txBody>
          <a:bodyPr anchor="ctr" anchorCtr="0"/>
          <a:p>
            <a:pPr lvl="0" algn="dist">
              <a:lnSpc>
                <a:spcPct val="100000"/>
              </a:lnSpc>
            </a:pPr>
            <a:r>
              <a:rPr lang="zh-CN" altLang="en-US" sz="54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心理健康</a:t>
            </a:r>
            <a:endParaRPr lang="zh-CN" altLang="en-US" sz="54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111"/>
                                        </p:tgtEl>
                                        <p:attrNameLst>
                                          <p:attrName>style.visibility</p:attrName>
                                        </p:attrNameLst>
                                      </p:cBhvr>
                                      <p:to>
                                        <p:strVal val="visible"/>
                                      </p:to>
                                    </p:set>
                                    <p:anim calcmode="lin" valueType="num">
                                      <p:cBhvr>
                                        <p:cTn id="7" dur="500" fill="hold"/>
                                        <p:tgtEl>
                                          <p:spTgt spid="4111"/>
                                        </p:tgtEl>
                                        <p:attrNameLst>
                                          <p:attrName>ppt_x</p:attrName>
                                        </p:attrNameLst>
                                      </p:cBhvr>
                                      <p:tavLst>
                                        <p:tav tm="0">
                                          <p:val>
                                            <p:strVal val="#ppt_x"/>
                                          </p:val>
                                        </p:tav>
                                        <p:tav tm="100000">
                                          <p:val>
                                            <p:strVal val="#ppt_x"/>
                                          </p:val>
                                        </p:tav>
                                      </p:tavLst>
                                    </p:anim>
                                    <p:anim calcmode="lin" valueType="num">
                                      <p:cBhvr>
                                        <p:cTn id="8" dur="500" fill="hold"/>
                                        <p:tgtEl>
                                          <p:spTgt spid="4111"/>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43200000">
                                      <p:cBhvr>
                                        <p:cTn id="10" dur="300" fill="hold"/>
                                        <p:tgtEl>
                                          <p:spTgt spid="4111"/>
                                        </p:tgtEl>
                                        <p:attrNameLst>
                                          <p:attrName>r</p:attrName>
                                        </p:attrNameLst>
                                      </p:cBhvr>
                                    </p:animRot>
                                  </p:childTnLst>
                                </p:cTn>
                              </p:par>
                            </p:childTnLst>
                          </p:cTn>
                        </p:par>
                        <p:par>
                          <p:cTn id="11" fill="hold">
                            <p:stCondLst>
                              <p:cond delay="5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17"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990"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grpSp>
        <p:nvGrpSpPr>
          <p:cNvPr id="42018" name="组合 42017"/>
          <p:cNvGrpSpPr/>
          <p:nvPr/>
        </p:nvGrpSpPr>
        <p:grpSpPr>
          <a:xfrm>
            <a:off x="1882775" y="512763"/>
            <a:ext cx="539750" cy="539750"/>
            <a:chOff x="0" y="0"/>
            <a:chExt cx="540000" cy="540000"/>
          </a:xfrm>
        </p:grpSpPr>
        <p:sp>
          <p:nvSpPr>
            <p:cNvPr id="4201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202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3</a:t>
              </a:r>
              <a:endParaRPr lang="en-US" dirty="0">
                <a:ea typeface="宋体" panose="02010600030101010101" pitchFamily="2" charset="-122"/>
              </a:endParaRPr>
            </a:p>
          </p:txBody>
        </p:sp>
      </p:grpSp>
      <p:sp>
        <p:nvSpPr>
          <p:cNvPr id="42021" name="TextBox 12"/>
          <p:cNvSpPr/>
          <p:nvPr/>
        </p:nvSpPr>
        <p:spPr>
          <a:xfrm>
            <a:off x="2711450" y="552450"/>
            <a:ext cx="3987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心理危机的识别与干预措施</a:t>
            </a:r>
            <a:endParaRPr lang="zh-CN" altLang="en-US" dirty="0">
              <a:ea typeface="宋体" panose="02010600030101010101" pitchFamily="2" charset="-122"/>
            </a:endParaRPr>
          </a:p>
        </p:txBody>
      </p:sp>
      <p:sp>
        <p:nvSpPr>
          <p:cNvPr id="42022"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pic>
        <p:nvPicPr>
          <p:cNvPr id="42031" name="Picture 2" descr="D:\Teliss_Tong\Copy\定期备份\工作备份\！PPT图片及版面资源\06-PPT精选插图\12-标签\绿色下垂标签.png"/>
          <p:cNvPicPr>
            <a:picLocks noChangeAspect="1"/>
          </p:cNvPicPr>
          <p:nvPr/>
        </p:nvPicPr>
        <p:blipFill>
          <a:blip r:embed="rId1"/>
          <a:stretch>
            <a:fillRect/>
          </a:stretch>
        </p:blipFill>
        <p:spPr>
          <a:xfrm>
            <a:off x="10080625" y="1306513"/>
            <a:ext cx="2109788" cy="2157412"/>
          </a:xfrm>
          <a:prstGeom prst="rect">
            <a:avLst/>
          </a:prstGeom>
          <a:noFill/>
          <a:ln w="9525">
            <a:noFill/>
          </a:ln>
        </p:spPr>
      </p:pic>
      <p:sp>
        <p:nvSpPr>
          <p:cNvPr id="42032" name="TextBox 19"/>
          <p:cNvSpPr/>
          <p:nvPr/>
        </p:nvSpPr>
        <p:spPr>
          <a:xfrm>
            <a:off x="10828655" y="1897380"/>
            <a:ext cx="614363" cy="975360"/>
          </a:xfrm>
          <a:prstGeom prst="rect">
            <a:avLst/>
          </a:prstGeom>
          <a:noFill/>
          <a:ln w="9525">
            <a:noFill/>
          </a:ln>
        </p:spPr>
        <p:txBody>
          <a:bodyPr wrap="square">
            <a:spAutoFit/>
          </a:bodyPr>
          <a:p>
            <a:pPr lvl="0" algn="ctr">
              <a:lnSpc>
                <a:spcPct val="100000"/>
              </a:lnSpc>
            </a:pPr>
            <a:r>
              <a:rPr lang="zh-CN" altLang="en-US"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措施</a:t>
            </a:r>
            <a:endParaRPr lang="en-US" altLang="x-none" dirty="0">
              <a:ea typeface="宋体" panose="02010600030101010101" pitchFamily="2" charset="-122"/>
            </a:endParaRPr>
          </a:p>
        </p:txBody>
      </p:sp>
      <p:pic>
        <p:nvPicPr>
          <p:cNvPr id="42033" name="Picture 4" descr="C:\Users\cxy\Desktop\中职-《心理健康》\图\26R58PICimH_1024.jpg26R58PICimH_1024"/>
          <p:cNvPicPr>
            <a:picLocks noChangeAspect="1"/>
          </p:cNvPicPr>
          <p:nvPr/>
        </p:nvPicPr>
        <p:blipFill>
          <a:blip r:embed="rId2"/>
          <a:srcRect/>
          <a:stretch>
            <a:fillRect/>
          </a:stretch>
        </p:blipFill>
        <p:spPr>
          <a:xfrm>
            <a:off x="2300923" y="1138238"/>
            <a:ext cx="3392805" cy="4799012"/>
          </a:xfrm>
          <a:prstGeom prst="rect">
            <a:avLst/>
          </a:prstGeom>
          <a:noFill/>
          <a:ln w="9525">
            <a:noFill/>
          </a:ln>
        </p:spPr>
      </p:pic>
      <p:sp>
        <p:nvSpPr>
          <p:cNvPr id="42034" name="TextBox 8"/>
          <p:cNvSpPr/>
          <p:nvPr/>
        </p:nvSpPr>
        <p:spPr>
          <a:xfrm>
            <a:off x="5880100" y="2270760"/>
            <a:ext cx="4606925" cy="298577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a:t>
            </a:r>
            <a:r>
              <a:rPr lang="en-US" altLang="zh-CN"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1</a:t>
            </a: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）心理学认为：情绪是指个体需要是否得到满足的反应，需要是情绪的基础。</a:t>
            </a:r>
            <a:endPar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a:t>
            </a:r>
            <a:r>
              <a:rPr lang="en-US" altLang="zh-CN"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2</a:t>
            </a: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a:t>
            </a: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正常的行为活动是一个人心理健康的重要表现之一。</a:t>
            </a:r>
            <a:endPar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a:t>
            </a:r>
            <a:r>
              <a:rPr lang="en-US" altLang="zh-CN"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3</a:t>
            </a: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）学习兴趣下降。</a:t>
            </a:r>
            <a:endPar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a:t>
            </a:r>
            <a:r>
              <a:rPr lang="en-US" altLang="zh-CN"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4</a:t>
            </a: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）丢弃或损坏个人平时十分喜爱的物品。</a:t>
            </a:r>
            <a:endPar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a:t>
            </a:r>
            <a:r>
              <a:rPr lang="en-US" altLang="zh-CN"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5</a:t>
            </a: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）自杀意图的流露。</a:t>
            </a:r>
            <a:endParaRPr lang="zh-CN" altLang="en-US" dirty="0">
              <a:ea typeface="宋体" panose="02010600030101010101" pitchFamily="2" charset="-122"/>
            </a:endParaRPr>
          </a:p>
        </p:txBody>
      </p:sp>
      <p:sp>
        <p:nvSpPr>
          <p:cNvPr id="42035" name="矩形 1"/>
          <p:cNvSpPr/>
          <p:nvPr/>
        </p:nvSpPr>
        <p:spPr>
          <a:xfrm>
            <a:off x="2122488" y="4292600"/>
            <a:ext cx="3757612" cy="1425575"/>
          </a:xfrm>
          <a:prstGeom prst="rect">
            <a:avLst/>
          </a:prstGeom>
          <a:solidFill>
            <a:srgbClr val="7F7F7F">
              <a:alpha val="81000"/>
            </a:srgbClr>
          </a:solidFill>
          <a:ln w="25400">
            <a:noFill/>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42036" name="Text Box 44"/>
          <p:cNvSpPr/>
          <p:nvPr/>
        </p:nvSpPr>
        <p:spPr>
          <a:xfrm>
            <a:off x="2111058" y="4547870"/>
            <a:ext cx="3768725" cy="914400"/>
          </a:xfrm>
          <a:prstGeom prst="rect">
            <a:avLst/>
          </a:prstGeom>
          <a:noFill/>
          <a:ln w="9525">
            <a:noFill/>
          </a:ln>
        </p:spPr>
        <p:txBody>
          <a:bodyPr wrap="square">
            <a:spAutoFit/>
          </a:bodyPr>
          <a:p>
            <a:pPr lvl="0">
              <a:lnSpc>
                <a:spcPct val="100000"/>
              </a:lnSpc>
            </a:pPr>
            <a:r>
              <a:rPr lang="zh-CN" altLang="en-US" b="1" dirty="0">
                <a:solidFill>
                  <a:srgbClr val="FFFF00"/>
                </a:solidFill>
                <a:latin typeface="Calibri" panose="020F0502020204030204" charset="0"/>
                <a:ea typeface="宋体" panose="02010600030101010101" pitchFamily="2" charset="-122"/>
                <a:sym typeface="宋体" panose="02010600030101010101" pitchFamily="2" charset="-122"/>
              </a:rPr>
              <a:t>从微观方面来看，识别中职生个体心理危机可以从以下几个方面来判断：</a:t>
            </a:r>
            <a:endParaRPr lang="zh-CN" altLang="en-US" dirty="0">
              <a:ea typeface="宋体" panose="02010600030101010101" pitchFamily="2" charset="-122"/>
            </a:endParaRPr>
          </a:p>
        </p:txBody>
      </p:sp>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48"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2034"/>
                                        </p:tgtEl>
                                        <p:attrNameLst>
                                          <p:attrName>style.visibility</p:attrName>
                                        </p:attrNameLst>
                                      </p:cBhvr>
                                      <p:to>
                                        <p:strVal val="visible"/>
                                      </p:to>
                                    </p:set>
                                    <p:animScale>
                                      <p:cBhvr>
                                        <p:cTn id="7" dur="1000" decel="50000" fill="hold">
                                          <p:stCondLst>
                                            <p:cond delay="0"/>
                                          </p:stCondLst>
                                        </p:cTn>
                                        <p:tgtEl>
                                          <p:spTgt spid="420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2034"/>
                                        </p:tgtEl>
                                        <p:attrNameLst>
                                          <p:attrName>ppt_x</p:attrName>
                                          <p:attrName>ppt_y</p:attrName>
                                        </p:attrNameLst>
                                      </p:cBhvr>
                                    </p:animMotion>
                                    <p:animEffect filter="fade">
                                      <p:cBhvr>
                                        <p:cTn id="9" dur="1000"/>
                                        <p:tgtEl>
                                          <p:spTgt spid="42034"/>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42036"/>
                                        </p:tgtEl>
                                        <p:attrNameLst>
                                          <p:attrName>style.visibility</p:attrName>
                                        </p:attrNameLst>
                                      </p:cBhvr>
                                      <p:to>
                                        <p:strVal val="visible"/>
                                      </p:to>
                                    </p:set>
                                    <p:animEffect filter="fade">
                                      <p:cBhvr>
                                        <p:cTn id="13" dur="500"/>
                                        <p:tgtEl>
                                          <p:spTgt spid="42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34" grpId="0" bldLvl="0"/>
      <p:bldP spid="42036"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矩形 1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6" name="直接连接符 17"/>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grpSp>
        <p:nvGrpSpPr>
          <p:cNvPr id="22562" name="组合 22561"/>
          <p:cNvGrpSpPr/>
          <p:nvPr/>
        </p:nvGrpSpPr>
        <p:grpSpPr>
          <a:xfrm>
            <a:off x="1882775" y="512763"/>
            <a:ext cx="539750" cy="539750"/>
            <a:chOff x="0" y="0"/>
            <a:chExt cx="540000" cy="540000"/>
          </a:xfrm>
        </p:grpSpPr>
        <p:sp>
          <p:nvSpPr>
            <p:cNvPr id="2256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2564" name="TextBox 93"/>
            <p:cNvSpPr/>
            <p:nvPr/>
          </p:nvSpPr>
          <p:spPr>
            <a:xfrm>
              <a:off x="0" y="39167"/>
              <a:ext cx="527709" cy="46166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22566"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pic>
        <p:nvPicPr>
          <p:cNvPr id="22561" name="Picture 3" descr="C:\Users\user\Desktop\5isucai-HB-484 [转换].png"/>
          <p:cNvPicPr>
            <a:picLocks noChangeAspect="1"/>
          </p:cNvPicPr>
          <p:nvPr/>
        </p:nvPicPr>
        <p:blipFill>
          <a:blip r:embed="rId1"/>
          <a:stretch>
            <a:fillRect/>
          </a:stretch>
        </p:blipFill>
        <p:spPr>
          <a:xfrm>
            <a:off x="1225550" y="469900"/>
            <a:ext cx="10965180" cy="6401435"/>
          </a:xfrm>
          <a:prstGeom prst="rect">
            <a:avLst/>
          </a:prstGeom>
          <a:noFill/>
          <a:ln w="9525">
            <a:noFill/>
          </a:ln>
        </p:spPr>
      </p:pic>
      <p:sp>
        <p:nvSpPr>
          <p:cNvPr id="6149"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
        <p:nvSpPr>
          <p:cNvPr id="22565" name="TextBox 12"/>
          <p:cNvSpPr/>
          <p:nvPr/>
        </p:nvSpPr>
        <p:spPr>
          <a:xfrm>
            <a:off x="2711450" y="552450"/>
            <a:ext cx="3817620" cy="75755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心理危机的识别与干预措施</a:t>
            </a:r>
            <a:endParaRPr lang="zh-CN" altLang="en-US" sz="2400" dirty="0">
              <a:ea typeface="宋体" panose="02010600030101010101" pitchFamily="2" charset="-122"/>
            </a:endParaRPr>
          </a:p>
          <a:p>
            <a:pPr lvl="0">
              <a:lnSpc>
                <a:spcPct val="100000"/>
              </a:lnSpc>
            </a:pPr>
            <a:endParaRPr lang="zh-CN" altLang="en-US" dirty="0">
              <a:ea typeface="宋体" panose="02010600030101010101" pitchFamily="2" charset="-122"/>
            </a:endParaRPr>
          </a:p>
        </p:txBody>
      </p:sp>
      <p:sp>
        <p:nvSpPr>
          <p:cNvPr id="22567" name="Text Box 44"/>
          <p:cNvSpPr/>
          <p:nvPr/>
        </p:nvSpPr>
        <p:spPr>
          <a:xfrm>
            <a:off x="5071745" y="2205355"/>
            <a:ext cx="3023235" cy="2592070"/>
          </a:xfrm>
          <a:prstGeom prst="rect">
            <a:avLst/>
          </a:prstGeom>
          <a:noFill/>
          <a:ln w="57150">
            <a:noFill/>
          </a:ln>
        </p:spPr>
        <p:txBody>
          <a:bodyPr anchor="ctr"/>
          <a:p>
            <a:pPr lvl="0">
              <a:lnSpc>
                <a:spcPct val="100000"/>
              </a:lnSpc>
            </a:pPr>
            <a:r>
              <a:rPr lang="zh-CN" altLang="en-US" sz="1600" b="1" dirty="0">
                <a:solidFill>
                  <a:schemeClr val="tx1">
                    <a:lumMod val="85000"/>
                    <a:lumOff val="15000"/>
                  </a:schemeClr>
                </a:solidFill>
                <a:latin typeface="宋体" panose="02010600030101010101" pitchFamily="2" charset="-122"/>
                <a:ea typeface="宋体" panose="02010600030101010101" pitchFamily="2" charset="-122"/>
                <a:sym typeface="宋体" panose="02010600030101010101" pitchFamily="2" charset="-122"/>
              </a:rPr>
              <a:t>心理危机的正常应对三阶段</a:t>
            </a:r>
            <a:endParaRPr lang="zh-CN" altLang="en-US" sz="1600" b="1" dirty="0">
              <a:solidFill>
                <a:schemeClr val="tx1">
                  <a:lumMod val="85000"/>
                  <a:lumOff val="15000"/>
                </a:schemeClr>
              </a:solidFill>
              <a:latin typeface="宋体" panose="02010600030101010101" pitchFamily="2" charset="-122"/>
              <a:ea typeface="宋体" panose="02010600030101010101" pitchFamily="2" charset="-122"/>
              <a:sym typeface="宋体" panose="02010600030101010101" pitchFamily="2" charset="-122"/>
            </a:endParaRPr>
          </a:p>
          <a:p>
            <a:pPr lvl="0">
              <a:lnSpc>
                <a:spcPct val="100000"/>
              </a:lnSpc>
            </a:pPr>
            <a:endParaRPr lang="zh-CN" altLang="en-US" sz="1600" b="1" dirty="0">
              <a:solidFill>
                <a:schemeClr val="tx1">
                  <a:lumMod val="85000"/>
                  <a:lumOff val="15000"/>
                </a:schemeClr>
              </a:solidFill>
              <a:latin typeface="宋体" panose="02010600030101010101" pitchFamily="2" charset="-122"/>
              <a:ea typeface="宋体" panose="02010600030101010101" pitchFamily="2" charset="-122"/>
              <a:sym typeface="宋体" panose="02010600030101010101" pitchFamily="2" charset="-122"/>
            </a:endParaRPr>
          </a:p>
          <a:p>
            <a:pPr lvl="0">
              <a:lnSpc>
                <a:spcPct val="130000"/>
              </a:lnSpc>
            </a:pPr>
            <a:r>
              <a:rPr lang="zh-CN" altLang="en-US" sz="1600" dirty="0">
                <a:solidFill>
                  <a:schemeClr val="tx1">
                    <a:lumMod val="65000"/>
                    <a:lumOff val="35000"/>
                  </a:schemeClr>
                </a:solidFill>
                <a:latin typeface="宋体" panose="02010600030101010101" pitchFamily="2" charset="-122"/>
                <a:ea typeface="宋体" panose="02010600030101010101" pitchFamily="2" charset="-122"/>
                <a:sym typeface="宋体" panose="02010600030101010101" pitchFamily="2" charset="-122"/>
              </a:rPr>
              <a:t>第一阶段（立即反应），当事者表现麻木、否认或不相信 </a:t>
            </a:r>
            <a:endParaRPr lang="zh-CN" altLang="en-US" sz="1600" dirty="0">
              <a:solidFill>
                <a:schemeClr val="tx1">
                  <a:lumMod val="65000"/>
                  <a:lumOff val="35000"/>
                </a:schemeClr>
              </a:solidFill>
              <a:latin typeface="宋体" panose="02010600030101010101" pitchFamily="2" charset="-122"/>
              <a:ea typeface="宋体" panose="02010600030101010101" pitchFamily="2" charset="-122"/>
              <a:sym typeface="宋体" panose="02010600030101010101" pitchFamily="2" charset="-122"/>
            </a:endParaRPr>
          </a:p>
          <a:p>
            <a:pPr lvl="0">
              <a:lnSpc>
                <a:spcPct val="130000"/>
              </a:lnSpc>
            </a:pPr>
            <a:r>
              <a:rPr lang="zh-CN" altLang="en-US" sz="1600" dirty="0">
                <a:solidFill>
                  <a:schemeClr val="tx1">
                    <a:lumMod val="65000"/>
                    <a:lumOff val="35000"/>
                  </a:schemeClr>
                </a:solidFill>
                <a:latin typeface="宋体" panose="02010600030101010101" pitchFamily="2" charset="-122"/>
                <a:ea typeface="宋体" panose="02010600030101010101" pitchFamily="2" charset="-122"/>
                <a:sym typeface="宋体" panose="02010600030101010101" pitchFamily="2" charset="-122"/>
              </a:rPr>
              <a:t>第二阶段（完全反应），感到激动、焦虑、痛苦和愤怒，也可有罪恶感、退缩或抑郁 </a:t>
            </a:r>
            <a:endParaRPr lang="zh-CN" altLang="en-US" sz="1600" dirty="0">
              <a:solidFill>
                <a:schemeClr val="tx1">
                  <a:lumMod val="65000"/>
                  <a:lumOff val="35000"/>
                </a:schemeClr>
              </a:solidFill>
              <a:latin typeface="宋体" panose="02010600030101010101" pitchFamily="2" charset="-122"/>
              <a:ea typeface="宋体" panose="02010600030101010101" pitchFamily="2" charset="-122"/>
              <a:sym typeface="宋体" panose="02010600030101010101" pitchFamily="2" charset="-122"/>
            </a:endParaRPr>
          </a:p>
          <a:p>
            <a:pPr lvl="0">
              <a:lnSpc>
                <a:spcPct val="130000"/>
              </a:lnSpc>
            </a:pPr>
            <a:r>
              <a:rPr lang="zh-CN" altLang="en-US" sz="1600" dirty="0">
                <a:solidFill>
                  <a:schemeClr val="tx1">
                    <a:lumMod val="65000"/>
                    <a:lumOff val="35000"/>
                  </a:schemeClr>
                </a:solidFill>
                <a:latin typeface="宋体" panose="02010600030101010101" pitchFamily="2" charset="-122"/>
                <a:ea typeface="宋体" panose="02010600030101010101" pitchFamily="2" charset="-122"/>
                <a:sym typeface="宋体" panose="02010600030101010101" pitchFamily="2" charset="-122"/>
              </a:rPr>
              <a:t>第三阶段（消除阶段），接受事实并为将来作好计划。</a:t>
            </a:r>
            <a:r>
              <a:rPr lang="zh-CN" altLang="en-US" sz="1600" dirty="0">
                <a:latin typeface="宋体" panose="02010600030101010101" pitchFamily="2" charset="-122"/>
                <a:ea typeface="宋体" panose="02010600030101010101" pitchFamily="2" charset="-122"/>
                <a:sym typeface="宋体" panose="02010600030101010101" pitchFamily="2" charset="-122"/>
              </a:rPr>
              <a:t> </a:t>
            </a:r>
            <a:endParaRPr lang="zh-CN" altLang="en-US" sz="1600" dirty="0">
              <a:latin typeface="宋体" panose="02010600030101010101" pitchFamily="2" charset="-122"/>
              <a:ea typeface="宋体" panose="02010600030101010101" pitchFamily="2" charset="-122"/>
              <a:sym typeface="宋体" panose="02010600030101010101" pitchFamily="2" charset="-122"/>
            </a:endParaRPr>
          </a:p>
        </p:txBody>
      </p:sp>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3" name="文本框 2"/>
          <p:cNvSpPr txBox="1"/>
          <p:nvPr/>
        </p:nvSpPr>
        <p:spPr>
          <a:xfrm>
            <a:off x="3284220" y="1237615"/>
            <a:ext cx="1485900" cy="417830"/>
          </a:xfrm>
          <a:prstGeom prst="rect">
            <a:avLst/>
          </a:prstGeom>
          <a:noFill/>
        </p:spPr>
        <p:txBody>
          <a:bodyPr wrap="square" rtlCol="0">
            <a:spAutoFit/>
          </a:bodyPr>
          <a:p>
            <a:r>
              <a:rPr lang="zh-CN" altLang="en-US" sz="2000" b="1">
                <a:solidFill>
                  <a:schemeClr val="accent2"/>
                </a:solidFill>
                <a:effectLst>
                  <a:outerShdw blurRad="38100" dist="38100" dir="2700000" algn="tl">
                    <a:srgbClr val="000000">
                      <a:alpha val="43137"/>
                    </a:srgbClr>
                  </a:outerShdw>
                </a:effectLst>
                <a:latin typeface="微软雅黑" panose="020B0503020204020204" pitchFamily="2" charset="-122"/>
                <a:ea typeface="微软雅黑" panose="020B0503020204020204" pitchFamily="2" charset="-122"/>
              </a:rPr>
              <a:t>小贴士</a:t>
            </a:r>
            <a:endParaRPr lang="zh-CN" altLang="en-US" sz="2000" b="1">
              <a:solidFill>
                <a:schemeClr val="accent2"/>
              </a:solidFill>
              <a:effectLst>
                <a:outerShdw blurRad="38100" dist="38100" dir="2700000" algn="tl">
                  <a:srgbClr val="000000">
                    <a:alpha val="43137"/>
                  </a:srgbClr>
                </a:outerShdw>
              </a:effectLst>
              <a:latin typeface="微软雅黑" panose="020B0503020204020204" pitchFamily="2" charset="-122"/>
              <a:ea typeface="微软雅黑" panose="020B0503020204020204"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2562"/>
                                        </p:tgtEl>
                                        <p:attrNameLst>
                                          <p:attrName>style.visibility</p:attrName>
                                        </p:attrNameLst>
                                      </p:cBhvr>
                                      <p:to>
                                        <p:strVal val="visible"/>
                                      </p:to>
                                    </p:set>
                                    <p:anim calcmode="lin" valueType="num">
                                      <p:cBhvr>
                                        <p:cTn id="7" dur="500" fill="hold"/>
                                        <p:tgtEl>
                                          <p:spTgt spid="22562"/>
                                        </p:tgtEl>
                                        <p:attrNameLst>
                                          <p:attrName>ppt_x</p:attrName>
                                        </p:attrNameLst>
                                      </p:cBhvr>
                                      <p:tavLst>
                                        <p:tav tm="0">
                                          <p:val>
                                            <p:strVal val="#ppt_x"/>
                                          </p:val>
                                        </p:tav>
                                        <p:tav tm="100000">
                                          <p:val>
                                            <p:strVal val="#ppt_x"/>
                                          </p:val>
                                        </p:tav>
                                      </p:tavLst>
                                    </p:anim>
                                    <p:anim calcmode="lin" valueType="num">
                                      <p:cBhvr>
                                        <p:cTn id="8" dur="500" fill="hold"/>
                                        <p:tgtEl>
                                          <p:spTgt spid="2256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2565"/>
                                        </p:tgtEl>
                                        <p:attrNameLst>
                                          <p:attrName>style.visibility</p:attrName>
                                        </p:attrNameLst>
                                      </p:cBhvr>
                                      <p:to>
                                        <p:strVal val="visible"/>
                                      </p:to>
                                    </p:set>
                                    <p:anim calcmode="lin" valueType="num">
                                      <p:cBhvr>
                                        <p:cTn id="11" dur="500" fill="hold"/>
                                        <p:tgtEl>
                                          <p:spTgt spid="22565"/>
                                        </p:tgtEl>
                                        <p:attrNameLst>
                                          <p:attrName>ppt_x</p:attrName>
                                        </p:attrNameLst>
                                      </p:cBhvr>
                                      <p:tavLst>
                                        <p:tav tm="0">
                                          <p:val>
                                            <p:strVal val="#ppt_x"/>
                                          </p:val>
                                        </p:tav>
                                        <p:tav tm="100000">
                                          <p:val>
                                            <p:strVal val="#ppt_x"/>
                                          </p:val>
                                        </p:tav>
                                      </p:tavLst>
                                    </p:anim>
                                    <p:anim calcmode="lin" valueType="num">
                                      <p:cBhvr>
                                        <p:cTn id="12" dur="500" fill="hold"/>
                                        <p:tgtEl>
                                          <p:spTgt spid="2256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2567"/>
                                        </p:tgtEl>
                                        <p:attrNameLst>
                                          <p:attrName>style.visibility</p:attrName>
                                        </p:attrNameLst>
                                      </p:cBhvr>
                                      <p:to>
                                        <p:strVal val="visible"/>
                                      </p:to>
                                    </p:set>
                                    <p:anim calcmode="lin" valueType="num">
                                      <p:cBhvr>
                                        <p:cTn id="16" dur="500" fill="hold"/>
                                        <p:tgtEl>
                                          <p:spTgt spid="22567"/>
                                        </p:tgtEl>
                                        <p:attrNameLst>
                                          <p:attrName>ppt_w</p:attrName>
                                        </p:attrNameLst>
                                      </p:cBhvr>
                                      <p:tavLst>
                                        <p:tav tm="0">
                                          <p:val>
                                            <p:fltVal val="0.000000"/>
                                          </p:val>
                                        </p:tav>
                                        <p:tav tm="100000">
                                          <p:val>
                                            <p:strVal val="#ppt_w"/>
                                          </p:val>
                                        </p:tav>
                                      </p:tavLst>
                                    </p:anim>
                                    <p:anim calcmode="lin" valueType="num">
                                      <p:cBhvr>
                                        <p:cTn id="17" dur="500" fill="hold"/>
                                        <p:tgtEl>
                                          <p:spTgt spid="22567"/>
                                        </p:tgtEl>
                                        <p:attrNameLst>
                                          <p:attrName>ppt_h</p:attrName>
                                        </p:attrNameLst>
                                      </p:cBhvr>
                                      <p:tavLst>
                                        <p:tav tm="0">
                                          <p:val>
                                            <p:fltVal val="0.000000"/>
                                          </p:val>
                                        </p:tav>
                                        <p:tav tm="100000">
                                          <p:val>
                                            <p:strVal val="#ppt_h"/>
                                          </p:val>
                                        </p:tav>
                                      </p:tavLst>
                                    </p:anim>
                                    <p:animEffect filter="fade">
                                      <p:cBhvr>
                                        <p:cTn id="18" dur="500"/>
                                        <p:tgtEl>
                                          <p:spTgt spid="22567"/>
                                        </p:tgtEl>
                                      </p:cBhvr>
                                    </p:animEffect>
                                  </p:childTnLst>
                                </p:cTn>
                              </p:par>
                              <p:par>
                                <p:cTn id="19" presetID="8" presetClass="emph" presetSubtype="0" fill="hold" grpId="1" nodeType="withEffect">
                                  <p:stCondLst>
                                    <p:cond delay="0"/>
                                  </p:stCondLst>
                                  <p:childTnLst>
                                    <p:animRot by="21600000">
                                      <p:cBhvr>
                                        <p:cTn id="20" dur="500" fill="hold"/>
                                        <p:tgtEl>
                                          <p:spTgt spid="225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5" grpId="0" bldLvl="0"/>
      <p:bldP spid="22567" grpId="0" bldLvl="0"/>
      <p:bldP spid="22567" grpId="1"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3014"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grpSp>
        <p:nvGrpSpPr>
          <p:cNvPr id="43042" name="组合 43041"/>
          <p:cNvGrpSpPr/>
          <p:nvPr/>
        </p:nvGrpSpPr>
        <p:grpSpPr>
          <a:xfrm>
            <a:off x="1882775" y="512763"/>
            <a:ext cx="539750" cy="539750"/>
            <a:chOff x="0" y="0"/>
            <a:chExt cx="540000" cy="540000"/>
          </a:xfrm>
        </p:grpSpPr>
        <p:sp>
          <p:nvSpPr>
            <p:cNvPr id="430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30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04</a:t>
              </a:r>
              <a:endParaRPr lang="zh-CN" altLang="en-US" dirty="0">
                <a:ea typeface="宋体" panose="02010600030101010101" pitchFamily="2" charset="-122"/>
              </a:endParaRPr>
            </a:p>
          </p:txBody>
        </p:sp>
      </p:grpSp>
      <p:sp>
        <p:nvSpPr>
          <p:cNvPr id="43045" name="TextBox 12"/>
          <p:cNvSpPr/>
          <p:nvPr/>
        </p:nvSpPr>
        <p:spPr>
          <a:xfrm>
            <a:off x="2711450" y="552450"/>
            <a:ext cx="443293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心理危机干预的基本步骤与技术</a:t>
            </a:r>
            <a:endParaRPr lang="zh-CN" altLang="en-US" dirty="0">
              <a:ea typeface="宋体" panose="02010600030101010101" pitchFamily="2" charset="-122"/>
            </a:endParaRPr>
          </a:p>
        </p:txBody>
      </p:sp>
      <p:sp>
        <p:nvSpPr>
          <p:cNvPr id="43046"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pic>
        <p:nvPicPr>
          <p:cNvPr id="43055" name="Picture 3" descr="C:\Users\cxy\Desktop\中职-《心理健康》\图\56F58PICkIg_1024.png56F58PICkIg_1024"/>
          <p:cNvPicPr>
            <a:picLocks noChangeAspect="1"/>
          </p:cNvPicPr>
          <p:nvPr/>
        </p:nvPicPr>
        <p:blipFill>
          <a:blip r:embed="rId1"/>
          <a:srcRect/>
          <a:stretch>
            <a:fillRect/>
          </a:stretch>
        </p:blipFill>
        <p:spPr>
          <a:xfrm>
            <a:off x="7145020" y="1101725"/>
            <a:ext cx="5045710" cy="3296285"/>
          </a:xfrm>
          <a:prstGeom prst="rect">
            <a:avLst/>
          </a:prstGeom>
          <a:noFill/>
          <a:ln w="9525">
            <a:noFill/>
          </a:ln>
        </p:spPr>
      </p:pic>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43054" name="矩形 3"/>
          <p:cNvSpPr/>
          <p:nvPr/>
        </p:nvSpPr>
        <p:spPr>
          <a:xfrm>
            <a:off x="2528570" y="1123950"/>
            <a:ext cx="3893185" cy="3125470"/>
          </a:xfrm>
          <a:prstGeom prst="rect">
            <a:avLst/>
          </a:prstGeom>
          <a:noFill/>
          <a:ln w="9525">
            <a:noFill/>
          </a:ln>
        </p:spPr>
        <p:txBody>
          <a:bodyPr wrap="square">
            <a:spAutoFit/>
          </a:bodyPr>
          <a:p>
            <a:pPr marL="0" lvl="0" indent="457200">
              <a:lnSpc>
                <a:spcPct val="134000"/>
              </a:lnSpc>
              <a:spcAft>
                <a:spcPts val="1200"/>
              </a:spcAft>
            </a:pPr>
            <a:r>
              <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一、危机干预的步骤：</a:t>
            </a:r>
            <a:endPar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20000"/>
              </a:lnSpc>
              <a:spcAft>
                <a:spcPts val="1200"/>
              </a:spcAft>
            </a:pPr>
            <a:r>
              <a:rPr lang="en-US" altLang="x-none"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1</a:t>
            </a: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）确认问题。</a:t>
            </a:r>
            <a:endPar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20000"/>
              </a:lnSpc>
              <a:spcAft>
                <a:spcPts val="1200"/>
              </a:spcAft>
            </a:pPr>
            <a:r>
              <a:rPr lang="en-US" altLang="x-none"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2</a:t>
            </a: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）保证求助者的安全。</a:t>
            </a:r>
            <a:endPar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20000"/>
              </a:lnSpc>
              <a:spcAft>
                <a:spcPts val="1200"/>
              </a:spcAft>
            </a:pPr>
            <a:r>
              <a:rPr lang="en-US" altLang="x-none"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3</a:t>
            </a: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）给予支持和帮助。</a:t>
            </a:r>
            <a:endPar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20000"/>
              </a:lnSpc>
              <a:spcAft>
                <a:spcPts val="1200"/>
              </a:spcAft>
            </a:pPr>
            <a:r>
              <a:rPr lang="en-US" altLang="zh-CN"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4</a:t>
            </a: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）提出应对的方式。</a:t>
            </a:r>
            <a:endPar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20000"/>
              </a:lnSpc>
              <a:spcAft>
                <a:spcPts val="1200"/>
              </a:spcAft>
            </a:pPr>
            <a:r>
              <a:rPr lang="en-US" altLang="zh-CN"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5</a:t>
            </a: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）制订行动计划。</a:t>
            </a:r>
            <a:endPar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20000"/>
              </a:lnSpc>
              <a:spcAft>
                <a:spcPts val="1200"/>
              </a:spcAft>
            </a:pPr>
            <a:r>
              <a:rPr lang="en-US" altLang="zh-CN"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6</a:t>
            </a: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）得到当事人的承诺</a:t>
            </a: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a:t>
            </a:r>
            <a:endParaRPr lang="en-US" altLang="zh-CN" dirty="0">
              <a:ea typeface="宋体" panose="02010600030101010101" pitchFamily="2" charset="-122"/>
            </a:endParaRPr>
          </a:p>
        </p:txBody>
      </p:sp>
      <p:sp>
        <p:nvSpPr>
          <p:cNvPr id="3" name="圆角矩形 2"/>
          <p:cNvSpPr/>
          <p:nvPr/>
        </p:nvSpPr>
        <p:spPr>
          <a:xfrm>
            <a:off x="2380615" y="4322445"/>
            <a:ext cx="9127490" cy="1735455"/>
          </a:xfrm>
          <a:prstGeom prst="roundRect">
            <a:avLst/>
          </a:pr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052" name="TextBox 17"/>
          <p:cNvSpPr/>
          <p:nvPr/>
        </p:nvSpPr>
        <p:spPr>
          <a:xfrm>
            <a:off x="2528570" y="4398010"/>
            <a:ext cx="8918575" cy="155194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lIns="0">
            <a:spAutoFit/>
          </a:bodyPr>
          <a:p>
            <a:pPr lvl="0" indent="457200" algn="just">
              <a:lnSpc>
                <a:spcPct val="120000"/>
              </a:lnSpc>
            </a:pPr>
            <a:r>
              <a:rPr lang="zh-CN" altLang="en-US" sz="1600"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rPr>
              <a:t>除以上六步之外，还应该启动社会支持系统。社会支持系统主要包括：来自于父母及其他亲人、来自于老师和同学、来自于其他方面如朋友和社区志愿者的支持等。这种支持不仅包括心理和情感的支持，也包括一些实质的救助行动。有调查表明，中职生从他人那里获得的社会支持具有可靠同盟、价值增进、工具生帮助、陪伴支持、情感支持、亲密感和满意度等调节功能，这些功能对处于危机期的中职生具有重要作用。</a:t>
            </a:r>
            <a:endParaRPr lang="zh-CN" altLang="en-US" sz="1600"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149"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3054"/>
                                        </p:tgtEl>
                                        <p:attrNameLst>
                                          <p:attrName>style.visibility</p:attrName>
                                        </p:attrNameLst>
                                      </p:cBhvr>
                                      <p:to>
                                        <p:strVal val="visible"/>
                                      </p:to>
                                    </p:set>
                                    <p:animEffect filter="fade">
                                      <p:cBhvr>
                                        <p:cTn id="7" dur="500"/>
                                        <p:tgtEl>
                                          <p:spTgt spid="43054"/>
                                        </p:tgtEl>
                                      </p:cBhvr>
                                    </p:animEffect>
                                  </p:childTnLst>
                                </p:cTn>
                              </p:par>
                            </p:childTnLst>
                          </p:cTn>
                        </p:par>
                        <p:par>
                          <p:cTn id="8" fill="hold">
                            <p:stCondLst>
                              <p:cond delay="3849"/>
                            </p:stCondLst>
                            <p:childTnLst>
                              <p:par>
                                <p:cTn id="9" presetID="2" presetClass="entr" presetSubtype="8" fill="hold" grpId="0" nodeType="afterEffect">
                                  <p:stCondLst>
                                    <p:cond delay="0"/>
                                  </p:stCondLst>
                                  <p:childTnLst>
                                    <p:set>
                                      <p:cBhvr>
                                        <p:cTn id="10" dur="1" fill="hold">
                                          <p:stCondLst>
                                            <p:cond delay="0"/>
                                          </p:stCondLst>
                                        </p:cTn>
                                        <p:tgtEl>
                                          <p:spTgt spid="43052"/>
                                        </p:tgtEl>
                                        <p:attrNameLst>
                                          <p:attrName>style.visibility</p:attrName>
                                        </p:attrNameLst>
                                      </p:cBhvr>
                                      <p:to>
                                        <p:strVal val="visible"/>
                                      </p:to>
                                    </p:set>
                                    <p:anim calcmode="lin" valueType="num">
                                      <p:cBhvr>
                                        <p:cTn id="11" dur="500" fill="hold"/>
                                        <p:tgtEl>
                                          <p:spTgt spid="43052"/>
                                        </p:tgtEl>
                                        <p:attrNameLst>
                                          <p:attrName>ppt_x</p:attrName>
                                        </p:attrNameLst>
                                      </p:cBhvr>
                                      <p:tavLst>
                                        <p:tav tm="0">
                                          <p:val>
                                            <p:strVal val="0-#ppt_w/2"/>
                                          </p:val>
                                        </p:tav>
                                        <p:tav tm="100000">
                                          <p:val>
                                            <p:strVal val="#ppt_x"/>
                                          </p:val>
                                        </p:tav>
                                      </p:tavLst>
                                    </p:anim>
                                    <p:anim calcmode="lin" valueType="num">
                                      <p:cBhvr>
                                        <p:cTn id="12" dur="500" fill="hold"/>
                                        <p:tgtEl>
                                          <p:spTgt spid="43052"/>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43200000">
                                      <p:cBhvr>
                                        <p:cTn id="14" dur="400" fill="hold"/>
                                        <p:tgtEl>
                                          <p:spTgt spid="430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2" grpId="0" bldLvl="0" animBg="1"/>
      <p:bldP spid="43052" grpId="1" bldLvl="0" animBg="1"/>
      <p:bldP spid="43054"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3014"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grpSp>
        <p:nvGrpSpPr>
          <p:cNvPr id="43042" name="组合 43041"/>
          <p:cNvGrpSpPr/>
          <p:nvPr/>
        </p:nvGrpSpPr>
        <p:grpSpPr>
          <a:xfrm>
            <a:off x="1882775" y="512763"/>
            <a:ext cx="539750" cy="539750"/>
            <a:chOff x="0" y="0"/>
            <a:chExt cx="540000" cy="540000"/>
          </a:xfrm>
        </p:grpSpPr>
        <p:sp>
          <p:nvSpPr>
            <p:cNvPr id="430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30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04</a:t>
              </a:r>
              <a:endParaRPr lang="zh-CN" altLang="en-US" dirty="0">
                <a:ea typeface="宋体" panose="02010600030101010101" pitchFamily="2" charset="-122"/>
              </a:endParaRPr>
            </a:p>
          </p:txBody>
        </p:sp>
      </p:grpSp>
      <p:sp>
        <p:nvSpPr>
          <p:cNvPr id="43045" name="TextBox 12"/>
          <p:cNvSpPr/>
          <p:nvPr/>
        </p:nvSpPr>
        <p:spPr>
          <a:xfrm>
            <a:off x="2711450" y="552450"/>
            <a:ext cx="475170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心理危机干预的基本步骤与技术</a:t>
            </a:r>
            <a:endParaRPr lang="zh-CN" altLang="en-US" dirty="0">
              <a:ea typeface="宋体" panose="02010600030101010101" pitchFamily="2" charset="-122"/>
            </a:endParaRPr>
          </a:p>
        </p:txBody>
      </p:sp>
      <p:sp>
        <p:nvSpPr>
          <p:cNvPr id="43046"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pic>
        <p:nvPicPr>
          <p:cNvPr id="43055" name="Picture 3" descr="C:\Users\cxy\Desktop\中职-《心理健康》\图\56F58PICkIg_1024.png56F58PICkIg_1024"/>
          <p:cNvPicPr>
            <a:picLocks noChangeAspect="1"/>
          </p:cNvPicPr>
          <p:nvPr/>
        </p:nvPicPr>
        <p:blipFill>
          <a:blip r:embed="rId1"/>
          <a:srcRect/>
          <a:stretch>
            <a:fillRect/>
          </a:stretch>
        </p:blipFill>
        <p:spPr>
          <a:xfrm>
            <a:off x="7089140" y="2505075"/>
            <a:ext cx="5273040" cy="3444875"/>
          </a:xfrm>
          <a:prstGeom prst="rect">
            <a:avLst/>
          </a:prstGeom>
          <a:noFill/>
          <a:ln w="9525">
            <a:noFill/>
          </a:ln>
        </p:spPr>
      </p:pic>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43054" name="矩形 3"/>
          <p:cNvSpPr/>
          <p:nvPr/>
        </p:nvSpPr>
        <p:spPr>
          <a:xfrm>
            <a:off x="2649855" y="1517650"/>
            <a:ext cx="6891020" cy="3733800"/>
          </a:xfrm>
          <a:prstGeom prst="rect">
            <a:avLst/>
          </a:prstGeom>
          <a:noFill/>
          <a:ln w="9525">
            <a:noFill/>
          </a:ln>
        </p:spPr>
        <p:txBody>
          <a:bodyPr wrap="square">
            <a:spAutoFit/>
          </a:bodyPr>
          <a:p>
            <a:pPr marL="0" lvl="0" indent="457200">
              <a:lnSpc>
                <a:spcPct val="150000"/>
              </a:lnSpc>
              <a:spcAft>
                <a:spcPts val="1200"/>
              </a:spcAft>
            </a:pPr>
            <a:r>
              <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二、危机干预主要应用技术</a:t>
            </a:r>
            <a:endPar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50000"/>
              </a:lnSpc>
              <a:spcAft>
                <a:spcPts val="1200"/>
              </a:spcAft>
            </a:pPr>
            <a:r>
              <a:rPr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1 支持技术。这类技术的应用旨在尽可能地解决危机，使病人的情绪状态恢复到危机前水平。由于危机开始阶段病人焦虑水平很高，应尽可能使之减轻，可以应用暗示、保证、疏泄、环境改变、镇静药物等方法；如果有必要，可考虑短期的住院治疗。</a:t>
            </a:r>
            <a:endParaRPr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50000"/>
              </a:lnSpc>
              <a:spcAft>
                <a:spcPts val="1200"/>
              </a:spcAft>
            </a:pPr>
            <a:r>
              <a:rPr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2 干预技术。又称解决问题技术，帮助病人按以下步骤进行思考和行动，常能取得较好效果：(1)明确存在的问题和困难；(2)提出各种可供选择的方案；(3)罗列并澄清各种方案的利弊和可行性；(4)选择最可取的方案；(5)确定方案实施的具体步骤；(6)执行方案；(7)检查方案的执行结果。</a:t>
            </a: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a:t>
            </a:r>
            <a:endParaRPr lang="en-US" altLang="zh-CN" dirty="0">
              <a:ea typeface="宋体" panose="02010600030101010101" pitchFamily="2" charset="-122"/>
            </a:endParaRPr>
          </a:p>
        </p:txBody>
      </p:sp>
      <p:sp>
        <p:nvSpPr>
          <p:cNvPr id="6149"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3054"/>
                                        </p:tgtEl>
                                        <p:attrNameLst>
                                          <p:attrName>style.visibility</p:attrName>
                                        </p:attrNameLst>
                                      </p:cBhvr>
                                      <p:to>
                                        <p:strVal val="visible"/>
                                      </p:to>
                                    </p:set>
                                    <p:animEffect filter="fade">
                                      <p:cBhvr>
                                        <p:cTn id="7" dur="500"/>
                                        <p:tgtEl>
                                          <p:spTgt spid="43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4"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3"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6086"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grpSp>
        <p:nvGrpSpPr>
          <p:cNvPr id="46114" name="组合 46113"/>
          <p:cNvGrpSpPr/>
          <p:nvPr/>
        </p:nvGrpSpPr>
        <p:grpSpPr>
          <a:xfrm>
            <a:off x="1882775" y="512763"/>
            <a:ext cx="539750" cy="539750"/>
            <a:chOff x="0" y="0"/>
            <a:chExt cx="540000" cy="540000"/>
          </a:xfrm>
        </p:grpSpPr>
        <p:sp>
          <p:nvSpPr>
            <p:cNvPr id="4611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611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46117" name="TextBox 12"/>
          <p:cNvSpPr/>
          <p:nvPr/>
        </p:nvSpPr>
        <p:spPr>
          <a:xfrm>
            <a:off x="2711450" y="552450"/>
            <a:ext cx="4241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如何判断正常心理和异常</a:t>
            </a:r>
            <a:endParaRPr lang="zh-CN" altLang="en-US" dirty="0">
              <a:ea typeface="宋体" panose="02010600030101010101" pitchFamily="2" charset="-122"/>
            </a:endParaRPr>
          </a:p>
        </p:txBody>
      </p:sp>
      <p:sp>
        <p:nvSpPr>
          <p:cNvPr id="46118"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46124" name="TextBox 25"/>
          <p:cNvSpPr/>
          <p:nvPr/>
        </p:nvSpPr>
        <p:spPr>
          <a:xfrm>
            <a:off x="2153285" y="4321175"/>
            <a:ext cx="6848475" cy="1397000"/>
          </a:xfrm>
          <a:prstGeom prst="rect">
            <a:avLst/>
          </a:prstGeom>
          <a:noFill/>
          <a:ln w="9525">
            <a:noFill/>
          </a:ln>
        </p:spPr>
        <p:txBody>
          <a:bodyPr wrap="square" lIns="0">
            <a:spAutoFit/>
          </a:bodyPr>
          <a:p>
            <a:pPr lvl="0" indent="457200">
              <a:lnSpc>
                <a:spcPct val="134000"/>
              </a:lnSpc>
              <a:spcAft>
                <a:spcPts val="1200"/>
              </a:spcAft>
            </a:pPr>
            <a:r>
              <a:rPr lang="zh-CN" altLang="en-US" sz="1600" dirty="0">
                <a:latin typeface="微软雅黑" panose="020B0503020204020204" pitchFamily="2" charset="-122"/>
                <a:ea typeface="微软雅黑" panose="020B0503020204020204" pitchFamily="2" charset="-122"/>
                <a:cs typeface="+mn-ea"/>
                <a:sym typeface="微软雅黑" panose="020B0503020204020204" pitchFamily="2" charset="-122"/>
              </a:rPr>
              <a:t>（3）人格相对稳定，观察心理活动的相对稳定性。一个人受遗传素质、家庭教育、环境影响，使他们对现实有个比较稳定的态度和习惯的行为模式，这就是人的性格特点。它相对稳定，如果一个人几年来一直寡言少语，不明原因突然变得话多而爱交往，给人一种判若两人之感，这就说明心理异常了。</a:t>
            </a:r>
            <a:endParaRPr lang="zh-CN" altLang="en-US" sz="1600" dirty="0">
              <a:latin typeface="微软雅黑" panose="020B0503020204020204" pitchFamily="2" charset="-122"/>
              <a:ea typeface="微软雅黑" panose="020B0503020204020204" pitchFamily="2" charset="-122"/>
              <a:cs typeface="+mn-ea"/>
              <a:sym typeface="微软雅黑" panose="020B0503020204020204" pitchFamily="2" charset="-122"/>
            </a:endParaRPr>
          </a:p>
        </p:txBody>
      </p:sp>
      <p:sp>
        <p:nvSpPr>
          <p:cNvPr id="46126" name="TextBox 8"/>
          <p:cNvSpPr/>
          <p:nvPr/>
        </p:nvSpPr>
        <p:spPr>
          <a:xfrm>
            <a:off x="2152650" y="1461770"/>
            <a:ext cx="6849110" cy="1070610"/>
          </a:xfrm>
          <a:prstGeom prst="rect">
            <a:avLst/>
          </a:prstGeom>
          <a:noFill/>
          <a:ln w="9525">
            <a:noFill/>
          </a:ln>
        </p:spPr>
        <p:txBody>
          <a:bodyPr wrap="square">
            <a:spAutoFit/>
          </a:bodyPr>
          <a:p>
            <a:pPr marL="0" lvl="0" indent="457200">
              <a:lnSpc>
                <a:spcPct val="134000"/>
              </a:lnSpc>
              <a:spcAft>
                <a:spcPts val="1200"/>
              </a:spcAft>
            </a:pPr>
            <a:r>
              <a:rPr lang="zh-CN" altLang="en-US" sz="1600" dirty="0">
                <a:latin typeface="微软雅黑" panose="020B0503020204020204" pitchFamily="2" charset="-122"/>
                <a:ea typeface="微软雅黑" panose="020B0503020204020204" pitchFamily="2" charset="-122"/>
                <a:sym typeface="微软雅黑" panose="020B0503020204020204" pitchFamily="2" charset="-122"/>
              </a:rPr>
              <a:t>（1）主客观一致，观察心理活动与外界环境的协调性。一个人正常的心理及受它支配的情感和行为，应与外界相协调，而不应发生矛盾和冲突，他们的言谈和举止行为，应该受到正常人的理解。</a:t>
            </a:r>
            <a:endParaRPr lang="zh-CN" altLang="en-US" dirty="0">
              <a:ea typeface="宋体" panose="02010600030101010101" pitchFamily="2" charset="-122"/>
            </a:endParaRPr>
          </a:p>
        </p:txBody>
      </p:sp>
      <p:pic>
        <p:nvPicPr>
          <p:cNvPr id="46128" name="Picture 3" descr="C:\Users\cxy\Desktop\中职-《心理健康》\图\55bf78664750a_1024.png55bf78664750a_1024"/>
          <p:cNvPicPr>
            <a:picLocks noChangeAspect="1"/>
          </p:cNvPicPr>
          <p:nvPr/>
        </p:nvPicPr>
        <p:blipFill>
          <a:blip r:embed="rId1"/>
          <a:srcRect/>
          <a:stretch>
            <a:fillRect/>
          </a:stretch>
        </p:blipFill>
        <p:spPr>
          <a:xfrm>
            <a:off x="8429308" y="1461770"/>
            <a:ext cx="3548380" cy="4779963"/>
          </a:xfrm>
          <a:prstGeom prst="rect">
            <a:avLst/>
          </a:prstGeom>
          <a:noFill/>
          <a:ln w="9525">
            <a:noFill/>
          </a:ln>
        </p:spPr>
      </p:pic>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6149"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
        <p:nvSpPr>
          <p:cNvPr id="46127" name="TextBox 8"/>
          <p:cNvSpPr/>
          <p:nvPr/>
        </p:nvSpPr>
        <p:spPr>
          <a:xfrm>
            <a:off x="2153285" y="2702560"/>
            <a:ext cx="6849110" cy="1397000"/>
          </a:xfrm>
          <a:prstGeom prst="rect">
            <a:avLst/>
          </a:prstGeom>
          <a:noFill/>
          <a:ln w="9525">
            <a:noFill/>
          </a:ln>
        </p:spPr>
        <p:txBody>
          <a:bodyPr wrap="square">
            <a:spAutoFit/>
          </a:bodyPr>
          <a:p>
            <a:pPr marL="0" lvl="0" indent="457200">
              <a:lnSpc>
                <a:spcPct val="134000"/>
              </a:lnSpc>
              <a:spcAft>
                <a:spcPts val="1200"/>
              </a:spcAft>
            </a:pPr>
            <a:r>
              <a:rPr lang="zh-CN" altLang="en-US" sz="1600" dirty="0">
                <a:latin typeface="微软雅黑" panose="020B0503020204020204" pitchFamily="2" charset="-122"/>
                <a:ea typeface="微软雅黑" panose="020B0503020204020204" pitchFamily="2" charset="-122"/>
                <a:sym typeface="微软雅黑" panose="020B0503020204020204" pitchFamily="2" charset="-122"/>
              </a:rPr>
              <a:t>（2）知、情、意相统一，观察心理活动与情感和行为的一致性。一个人的心理活动应与受它支配的情感和行为是一致的，人们常说：人逢喜事精神爽，闷来肠愁睡多；酒逢知己千杯少，话不投机半句多。都说明这种一致性。</a:t>
            </a:r>
            <a:endParaRPr lang="zh-CN" altLang="en-US" sz="1600" dirty="0">
              <a:latin typeface="微软雅黑" panose="020B0503020204020204" pitchFamily="2" charset="-122"/>
              <a:ea typeface="微软雅黑" panose="020B0503020204020204" pitchFamily="2" charset="-122"/>
              <a:sym typeface="微软雅黑" panose="020B0503020204020204"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124"/>
                                        </p:tgtEl>
                                        <p:attrNameLst>
                                          <p:attrName>style.visibility</p:attrName>
                                        </p:attrNameLst>
                                      </p:cBhvr>
                                      <p:to>
                                        <p:strVal val="visible"/>
                                      </p:to>
                                    </p:set>
                                    <p:anim calcmode="lin" valueType="num">
                                      <p:cBhvr>
                                        <p:cTn id="7" dur="500" fill="hold"/>
                                        <p:tgtEl>
                                          <p:spTgt spid="46124"/>
                                        </p:tgtEl>
                                        <p:attrNameLst>
                                          <p:attrName>ppt_x</p:attrName>
                                        </p:attrNameLst>
                                      </p:cBhvr>
                                      <p:tavLst>
                                        <p:tav tm="0">
                                          <p:val>
                                            <p:strVal val="0-#ppt_w/2"/>
                                          </p:val>
                                        </p:tav>
                                        <p:tav tm="100000">
                                          <p:val>
                                            <p:strVal val="#ppt_x"/>
                                          </p:val>
                                        </p:tav>
                                      </p:tavLst>
                                    </p:anim>
                                    <p:anim calcmode="lin" valueType="num">
                                      <p:cBhvr>
                                        <p:cTn id="8" dur="500" fill="hold"/>
                                        <p:tgtEl>
                                          <p:spTgt spid="4612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46124"/>
                                        </p:tgtEl>
                                        <p:attrNameLst>
                                          <p:attrName>r</p:attrName>
                                        </p:attrNameLst>
                                      </p:cBhvr>
                                    </p:animRot>
                                  </p:childTnLst>
                                </p:cTn>
                              </p:par>
                            </p:childTnLst>
                          </p:cTn>
                        </p:par>
                        <p:par>
                          <p:cTn id="11" fill="hold">
                            <p:stCondLst>
                              <p:cond delay="500"/>
                            </p:stCondLst>
                            <p:childTnLst>
                              <p:par>
                                <p:cTn id="12" presetID="52" presetClass="entr" presetSubtype="0" fill="hold" grpId="0" nodeType="afterEffect">
                                  <p:stCondLst>
                                    <p:cond delay="0"/>
                                  </p:stCondLst>
                                  <p:childTnLst>
                                    <p:set>
                                      <p:cBhvr>
                                        <p:cTn id="13" dur="1" fill="hold">
                                          <p:stCondLst>
                                            <p:cond delay="0"/>
                                          </p:stCondLst>
                                        </p:cTn>
                                        <p:tgtEl>
                                          <p:spTgt spid="46126"/>
                                        </p:tgtEl>
                                        <p:attrNameLst>
                                          <p:attrName>style.visibility</p:attrName>
                                        </p:attrNameLst>
                                      </p:cBhvr>
                                      <p:to>
                                        <p:strVal val="visible"/>
                                      </p:to>
                                    </p:set>
                                    <p:animScale>
                                      <p:cBhvr>
                                        <p:cTn id="14" dur="1000" decel="50000" fill="hold">
                                          <p:stCondLst>
                                            <p:cond delay="0"/>
                                          </p:stCondLst>
                                        </p:cTn>
                                        <p:tgtEl>
                                          <p:spTgt spid="461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6126"/>
                                        </p:tgtEl>
                                        <p:attrNameLst>
                                          <p:attrName>ppt_x</p:attrName>
                                          <p:attrName>ppt_y</p:attrName>
                                        </p:attrNameLst>
                                      </p:cBhvr>
                                    </p:animMotion>
                                    <p:animEffect filter="fade">
                                      <p:cBhvr>
                                        <p:cTn id="16" dur="1000"/>
                                        <p:tgtEl>
                                          <p:spTgt spid="46126"/>
                                        </p:tgtEl>
                                      </p:cBhvr>
                                    </p:animEffect>
                                  </p:childTnLst>
                                </p:cTn>
                              </p:par>
                            </p:childTnLst>
                          </p:cTn>
                        </p:par>
                        <p:par>
                          <p:cTn id="17" fill="hold">
                            <p:stCondLst>
                              <p:cond delay="150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46127"/>
                                        </p:tgtEl>
                                        <p:attrNameLst>
                                          <p:attrName>style.visibility</p:attrName>
                                        </p:attrNameLst>
                                      </p:cBhvr>
                                      <p:to>
                                        <p:strVal val="visible"/>
                                      </p:to>
                                    </p:set>
                                    <p:animEffect filter="fade">
                                      <p:cBhvr>
                                        <p:cTn id="20" dur="500"/>
                                        <p:tgtEl>
                                          <p:spTgt spid="46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24" grpId="0" bldLvl="0"/>
      <p:bldP spid="46124" grpId="1" bldLvl="0"/>
      <p:bldP spid="46126" grpId="0" bldLvl="0"/>
      <p:bldP spid="46127"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5"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9158"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pic>
        <p:nvPicPr>
          <p:cNvPr id="49186" name="Picture 2" descr="D:\Teliss_Tong\Copy\定期备份\工作备份\！PPT图片及版面资源\06-PPT精选插图\12-标签\绿色上角.png"/>
          <p:cNvPicPr>
            <a:picLocks noChangeAspect="1"/>
          </p:cNvPicPr>
          <p:nvPr/>
        </p:nvPicPr>
        <p:blipFill>
          <a:blip r:embed="rId1"/>
          <a:stretch>
            <a:fillRect/>
          </a:stretch>
        </p:blipFill>
        <p:spPr>
          <a:xfrm>
            <a:off x="10269538" y="1031875"/>
            <a:ext cx="1514475" cy="414338"/>
          </a:xfrm>
          <a:prstGeom prst="rect">
            <a:avLst/>
          </a:prstGeom>
          <a:noFill/>
          <a:ln w="9525">
            <a:noFill/>
          </a:ln>
        </p:spPr>
      </p:pic>
      <p:grpSp>
        <p:nvGrpSpPr>
          <p:cNvPr id="49187" name="组合 49186"/>
          <p:cNvGrpSpPr/>
          <p:nvPr/>
        </p:nvGrpSpPr>
        <p:grpSpPr>
          <a:xfrm>
            <a:off x="1882775" y="512763"/>
            <a:ext cx="539750" cy="539750"/>
            <a:chOff x="0" y="0"/>
            <a:chExt cx="540000" cy="540000"/>
          </a:xfrm>
        </p:grpSpPr>
        <p:sp>
          <p:nvSpPr>
            <p:cNvPr id="4918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918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6</a:t>
              </a:r>
              <a:endParaRPr lang="en-US" dirty="0">
                <a:ea typeface="宋体" panose="02010600030101010101" pitchFamily="2" charset="-122"/>
              </a:endParaRPr>
            </a:p>
          </p:txBody>
        </p:sp>
      </p:grpSp>
      <p:sp>
        <p:nvSpPr>
          <p:cNvPr id="49190" name="TextBox 12"/>
          <p:cNvSpPr/>
          <p:nvPr/>
        </p:nvSpPr>
        <p:spPr>
          <a:xfrm>
            <a:off x="2711450" y="552450"/>
            <a:ext cx="355155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常见异常精神障碍的识别</a:t>
            </a:r>
            <a:endParaRPr lang="zh-CN" altLang="en-US" dirty="0">
              <a:ea typeface="宋体" panose="02010600030101010101" pitchFamily="2" charset="-122"/>
            </a:endParaRPr>
          </a:p>
        </p:txBody>
      </p:sp>
      <p:sp>
        <p:nvSpPr>
          <p:cNvPr id="49191" name="TextBox 25"/>
          <p:cNvSpPr/>
          <p:nvPr/>
        </p:nvSpPr>
        <p:spPr>
          <a:xfrm>
            <a:off x="10702925" y="1052513"/>
            <a:ext cx="647700" cy="369887"/>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概念</a:t>
            </a:r>
            <a:endParaRPr lang="zh-CN" altLang="en-US" dirty="0">
              <a:ea typeface="宋体" panose="02010600030101010101" pitchFamily="2" charset="-122"/>
            </a:endParaRPr>
          </a:p>
        </p:txBody>
      </p:sp>
      <p:sp>
        <p:nvSpPr>
          <p:cNvPr id="49192"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49193"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49194" name="TextBox 10"/>
          <p:cNvSpPr/>
          <p:nvPr/>
        </p:nvSpPr>
        <p:spPr>
          <a:xfrm>
            <a:off x="10375900" y="2441575"/>
            <a:ext cx="615950" cy="2255520"/>
          </a:xfrm>
          <a:prstGeom prst="rect">
            <a:avLst/>
          </a:prstGeom>
          <a:noFill/>
          <a:ln w="9525">
            <a:noFill/>
          </a:ln>
        </p:spPr>
        <p:txBody>
          <a:bodyPr wrap="square">
            <a:spAutoFit/>
          </a:bodyPr>
          <a:p>
            <a:pPr lvl="0">
              <a:lnSpc>
                <a:spcPct val="100000"/>
              </a:lnSpc>
            </a:pPr>
            <a:r>
              <a:rPr lang="zh-CN" altLang="en-US" sz="2800" b="1" dirty="0">
                <a:solidFill>
                  <a:srgbClr val="F79646"/>
                </a:solidFill>
                <a:latin typeface="微软雅黑" panose="020B0503020204020204" pitchFamily="2" charset="-122"/>
                <a:ea typeface="微软雅黑" panose="020B0503020204020204" pitchFamily="2" charset="-122"/>
                <a:sym typeface="微软雅黑" panose="020B0503020204020204" pitchFamily="2" charset="-122"/>
              </a:rPr>
              <a:t>精神分裂症</a:t>
            </a:r>
            <a:endParaRPr lang="zh-CN" altLang="en-US" dirty="0">
              <a:ea typeface="宋体" panose="02010600030101010101" pitchFamily="2" charset="-122"/>
            </a:endParaRPr>
          </a:p>
        </p:txBody>
      </p:sp>
      <p:sp>
        <p:nvSpPr>
          <p:cNvPr id="49195" name="TextBox 8"/>
          <p:cNvSpPr/>
          <p:nvPr/>
        </p:nvSpPr>
        <p:spPr>
          <a:xfrm>
            <a:off x="2783205" y="2201545"/>
            <a:ext cx="3479800" cy="302895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rPr>
              <a:t>精神分裂症是一种常见的精神疾患，病因不清，多起病于青壮年，病前可有一定的心理、社会因素。临床表现主要是在思维、感知、情感和行为等方面出现紊乱和不协调，如怀疑有人迫害自已，饭菜里有毒，外出感到有人跟踪自已，自已的想法被他人洞悉，听到背后有人议论自已，或有声音时常对自已评头论足等等。</a:t>
            </a:r>
            <a:endParaRPr lang="zh-CN" altLang="en-US" sz="1600"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49196" name="矩形 17"/>
          <p:cNvSpPr>
            <a:spLocks noChangeAspect="1"/>
          </p:cNvSpPr>
          <p:nvPr/>
        </p:nvSpPr>
        <p:spPr>
          <a:xfrm>
            <a:off x="2566988" y="2060575"/>
            <a:ext cx="8640762" cy="331152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49197" name="Picture 3" descr="C:\Users\cxy\Desktop\中职-《心理健康》\图\u=599213853,2082671353&amp;fm=21&amp;gp=0.jpgu=599213853,2082671353&amp;fm=21&amp;gp=0"/>
          <p:cNvPicPr>
            <a:picLocks noChangeAspect="1"/>
          </p:cNvPicPr>
          <p:nvPr/>
        </p:nvPicPr>
        <p:blipFill>
          <a:blip r:embed="rId2"/>
          <a:srcRect/>
          <a:stretch>
            <a:fillRect/>
          </a:stretch>
        </p:blipFill>
        <p:spPr>
          <a:xfrm>
            <a:off x="6477635" y="1124585"/>
            <a:ext cx="3684270" cy="4824730"/>
          </a:xfrm>
          <a:prstGeom prst="rect">
            <a:avLst/>
          </a:prstGeom>
          <a:noFill/>
          <a:ln w="9525">
            <a:noFill/>
          </a:ln>
        </p:spPr>
      </p:pic>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6149"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9187"/>
                                        </p:tgtEl>
                                        <p:attrNameLst>
                                          <p:attrName>style.visibility</p:attrName>
                                        </p:attrNameLst>
                                      </p:cBhvr>
                                      <p:to>
                                        <p:strVal val="visible"/>
                                      </p:to>
                                    </p:set>
                                    <p:anim calcmode="lin" valueType="num">
                                      <p:cBhvr>
                                        <p:cTn id="7" dur="500" fill="hold"/>
                                        <p:tgtEl>
                                          <p:spTgt spid="49187"/>
                                        </p:tgtEl>
                                        <p:attrNameLst>
                                          <p:attrName>ppt_x</p:attrName>
                                        </p:attrNameLst>
                                      </p:cBhvr>
                                      <p:tavLst>
                                        <p:tav tm="0">
                                          <p:val>
                                            <p:strVal val="#ppt_x"/>
                                          </p:val>
                                        </p:tav>
                                        <p:tav tm="100000">
                                          <p:val>
                                            <p:strVal val="#ppt_x"/>
                                          </p:val>
                                        </p:tav>
                                      </p:tavLst>
                                    </p:anim>
                                    <p:anim calcmode="lin" valueType="num">
                                      <p:cBhvr>
                                        <p:cTn id="8" dur="500" fill="hold"/>
                                        <p:tgtEl>
                                          <p:spTgt spid="4918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9190"/>
                                        </p:tgtEl>
                                        <p:attrNameLst>
                                          <p:attrName>style.visibility</p:attrName>
                                        </p:attrNameLst>
                                      </p:cBhvr>
                                      <p:to>
                                        <p:strVal val="visible"/>
                                      </p:to>
                                    </p:set>
                                    <p:anim calcmode="lin" valueType="num">
                                      <p:cBhvr>
                                        <p:cTn id="11" dur="500" fill="hold"/>
                                        <p:tgtEl>
                                          <p:spTgt spid="49190"/>
                                        </p:tgtEl>
                                        <p:attrNameLst>
                                          <p:attrName>ppt_x</p:attrName>
                                        </p:attrNameLst>
                                      </p:cBhvr>
                                      <p:tavLst>
                                        <p:tav tm="0">
                                          <p:val>
                                            <p:strVal val="#ppt_x"/>
                                          </p:val>
                                        </p:tav>
                                        <p:tav tm="100000">
                                          <p:val>
                                            <p:strVal val="#ppt_x"/>
                                          </p:val>
                                        </p:tav>
                                      </p:tavLst>
                                    </p:anim>
                                    <p:anim calcmode="lin" valueType="num">
                                      <p:cBhvr>
                                        <p:cTn id="12" dur="500" fill="hold"/>
                                        <p:tgtEl>
                                          <p:spTgt spid="4919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49195"/>
                                        </p:tgtEl>
                                        <p:attrNameLst>
                                          <p:attrName>style.visibility</p:attrName>
                                        </p:attrNameLst>
                                      </p:cBhvr>
                                      <p:to>
                                        <p:strVal val="visible"/>
                                      </p:to>
                                    </p:set>
                                    <p:animScale>
                                      <p:cBhvr>
                                        <p:cTn id="16" dur="1000" decel="50000" fill="hold">
                                          <p:stCondLst>
                                            <p:cond delay="0"/>
                                          </p:stCondLst>
                                        </p:cTn>
                                        <p:tgtEl>
                                          <p:spTgt spid="491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49195"/>
                                        </p:tgtEl>
                                        <p:attrNameLst>
                                          <p:attrName>ppt_x</p:attrName>
                                          <p:attrName>ppt_y</p:attrName>
                                        </p:attrNameLst>
                                      </p:cBhvr>
                                    </p:animMotion>
                                    <p:animEffect filter="fade">
                                      <p:cBhvr>
                                        <p:cTn id="18" dur="1000"/>
                                        <p:tgtEl>
                                          <p:spTgt spid="49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90" grpId="0" bldLvl="0"/>
      <p:bldP spid="49195"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5"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9158"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pic>
        <p:nvPicPr>
          <p:cNvPr id="49186" name="Picture 2" descr="D:\Teliss_Tong\Copy\定期备份\工作备份\！PPT图片及版面资源\06-PPT精选插图\12-标签\绿色上角.png"/>
          <p:cNvPicPr>
            <a:picLocks noChangeAspect="1"/>
          </p:cNvPicPr>
          <p:nvPr/>
        </p:nvPicPr>
        <p:blipFill>
          <a:blip r:embed="rId1"/>
          <a:stretch>
            <a:fillRect/>
          </a:stretch>
        </p:blipFill>
        <p:spPr>
          <a:xfrm>
            <a:off x="10269538" y="1031875"/>
            <a:ext cx="1514475" cy="414338"/>
          </a:xfrm>
          <a:prstGeom prst="rect">
            <a:avLst/>
          </a:prstGeom>
          <a:noFill/>
          <a:ln w="9525">
            <a:noFill/>
          </a:ln>
        </p:spPr>
      </p:pic>
      <p:grpSp>
        <p:nvGrpSpPr>
          <p:cNvPr id="49187" name="组合 49186"/>
          <p:cNvGrpSpPr/>
          <p:nvPr/>
        </p:nvGrpSpPr>
        <p:grpSpPr>
          <a:xfrm>
            <a:off x="1882775" y="512763"/>
            <a:ext cx="539750" cy="539750"/>
            <a:chOff x="0" y="0"/>
            <a:chExt cx="540000" cy="540000"/>
          </a:xfrm>
        </p:grpSpPr>
        <p:sp>
          <p:nvSpPr>
            <p:cNvPr id="4918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918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6</a:t>
              </a:r>
              <a:endParaRPr lang="en-US" dirty="0">
                <a:ea typeface="宋体" panose="02010600030101010101" pitchFamily="2" charset="-122"/>
              </a:endParaRPr>
            </a:p>
          </p:txBody>
        </p:sp>
      </p:grpSp>
      <p:sp>
        <p:nvSpPr>
          <p:cNvPr id="49190" name="TextBox 12"/>
          <p:cNvSpPr/>
          <p:nvPr/>
        </p:nvSpPr>
        <p:spPr>
          <a:xfrm>
            <a:off x="2711450" y="552450"/>
            <a:ext cx="355155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常见异常精神障碍的识别</a:t>
            </a:r>
            <a:endParaRPr lang="zh-CN" altLang="en-US" dirty="0">
              <a:ea typeface="宋体" panose="02010600030101010101" pitchFamily="2" charset="-122"/>
            </a:endParaRPr>
          </a:p>
        </p:txBody>
      </p:sp>
      <p:sp>
        <p:nvSpPr>
          <p:cNvPr id="49191" name="TextBox 25"/>
          <p:cNvSpPr/>
          <p:nvPr/>
        </p:nvSpPr>
        <p:spPr>
          <a:xfrm>
            <a:off x="10702925" y="1052513"/>
            <a:ext cx="647700" cy="369887"/>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概念</a:t>
            </a:r>
            <a:endParaRPr lang="zh-CN" altLang="en-US" dirty="0">
              <a:ea typeface="宋体" panose="02010600030101010101" pitchFamily="2" charset="-122"/>
            </a:endParaRPr>
          </a:p>
        </p:txBody>
      </p:sp>
      <p:sp>
        <p:nvSpPr>
          <p:cNvPr id="49192"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49193"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49194" name="TextBox 10"/>
          <p:cNvSpPr/>
          <p:nvPr/>
        </p:nvSpPr>
        <p:spPr>
          <a:xfrm>
            <a:off x="10375900" y="2441575"/>
            <a:ext cx="615950" cy="1402080"/>
          </a:xfrm>
          <a:prstGeom prst="rect">
            <a:avLst/>
          </a:prstGeom>
          <a:noFill/>
          <a:ln w="9525">
            <a:noFill/>
          </a:ln>
        </p:spPr>
        <p:txBody>
          <a:bodyPr wrap="square">
            <a:spAutoFit/>
          </a:bodyPr>
          <a:p>
            <a:pPr lvl="0">
              <a:lnSpc>
                <a:spcPct val="100000"/>
              </a:lnSpc>
            </a:pPr>
            <a:r>
              <a:rPr lang="zh-CN" altLang="en-US" sz="2800" b="1" dirty="0">
                <a:solidFill>
                  <a:srgbClr val="F79646"/>
                </a:solidFill>
                <a:latin typeface="微软雅黑" panose="020B0503020204020204" pitchFamily="2" charset="-122"/>
                <a:ea typeface="微软雅黑" panose="020B0503020204020204" pitchFamily="2" charset="-122"/>
                <a:sym typeface="微软雅黑" panose="020B0503020204020204" pitchFamily="2" charset="-122"/>
              </a:rPr>
              <a:t>抑郁症</a:t>
            </a:r>
            <a:endParaRPr lang="zh-CN" altLang="en-US" dirty="0">
              <a:ea typeface="宋体" panose="02010600030101010101" pitchFamily="2" charset="-122"/>
            </a:endParaRPr>
          </a:p>
        </p:txBody>
      </p:sp>
      <p:sp>
        <p:nvSpPr>
          <p:cNvPr id="49195" name="TextBox 8"/>
          <p:cNvSpPr/>
          <p:nvPr/>
        </p:nvSpPr>
        <p:spPr>
          <a:xfrm>
            <a:off x="2783205" y="2201545"/>
            <a:ext cx="2916555" cy="3028950"/>
          </a:xfrm>
          <a:prstGeom prst="rect">
            <a:avLst/>
          </a:prstGeom>
          <a:noFill/>
          <a:ln w="9525">
            <a:noFill/>
          </a:ln>
        </p:spPr>
        <p:txBody>
          <a:bodyPr wrap="square">
            <a:spAutoFit/>
          </a:bodyPr>
          <a:p>
            <a:pPr marL="0" lvl="0" indent="457200" algn="just">
              <a:lnSpc>
                <a:spcPct val="134000"/>
              </a:lnSpc>
              <a:spcAft>
                <a:spcPts val="1200"/>
              </a:spcAft>
            </a:pPr>
            <a:r>
              <a:rPr lang="zh-CN" altLang="en-US" sz="1600"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rPr>
              <a:t>抑郁症是以心境低落为主，与其环境不相称，可伴有思维缓慢和运动性抑制，患者表现为自我感觉不良、情绪低落、对外界反应缓慢、联想迟钝、言语动作减少，甚至发生木僵。患者可伴有自卑、自责和自罪观念，严重者可出现幻觉、妄想等精神病性症状。</a:t>
            </a:r>
            <a:endParaRPr lang="zh-CN" altLang="en-US" sz="1600"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49196" name="矩形 17"/>
          <p:cNvSpPr>
            <a:spLocks noChangeAspect="1"/>
          </p:cNvSpPr>
          <p:nvPr/>
        </p:nvSpPr>
        <p:spPr>
          <a:xfrm>
            <a:off x="2566988" y="2060575"/>
            <a:ext cx="8640762" cy="331152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49197" name="Picture 3" descr="C:\Users\cxy\Desktop\中职-《心理健康》\图\u=808996756,1661587747&amp;fm=21&amp;gp=0.jpgu=808996756,1661587747&amp;fm=21&amp;gp=0"/>
          <p:cNvPicPr>
            <a:picLocks noChangeAspect="1"/>
          </p:cNvPicPr>
          <p:nvPr/>
        </p:nvPicPr>
        <p:blipFill>
          <a:blip r:embed="rId2"/>
          <a:srcRect/>
          <a:stretch>
            <a:fillRect/>
          </a:stretch>
        </p:blipFill>
        <p:spPr>
          <a:xfrm>
            <a:off x="6240780" y="1123315"/>
            <a:ext cx="3921125" cy="4826000"/>
          </a:xfrm>
          <a:prstGeom prst="rect">
            <a:avLst/>
          </a:prstGeom>
          <a:noFill/>
          <a:ln w="9525">
            <a:noFill/>
          </a:ln>
        </p:spPr>
      </p:pic>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6149"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9187"/>
                                        </p:tgtEl>
                                        <p:attrNameLst>
                                          <p:attrName>style.visibility</p:attrName>
                                        </p:attrNameLst>
                                      </p:cBhvr>
                                      <p:to>
                                        <p:strVal val="visible"/>
                                      </p:to>
                                    </p:set>
                                    <p:anim calcmode="lin" valueType="num">
                                      <p:cBhvr>
                                        <p:cTn id="7" dur="500" fill="hold"/>
                                        <p:tgtEl>
                                          <p:spTgt spid="49187"/>
                                        </p:tgtEl>
                                        <p:attrNameLst>
                                          <p:attrName>ppt_x</p:attrName>
                                        </p:attrNameLst>
                                      </p:cBhvr>
                                      <p:tavLst>
                                        <p:tav tm="0">
                                          <p:val>
                                            <p:strVal val="#ppt_x"/>
                                          </p:val>
                                        </p:tav>
                                        <p:tav tm="100000">
                                          <p:val>
                                            <p:strVal val="#ppt_x"/>
                                          </p:val>
                                        </p:tav>
                                      </p:tavLst>
                                    </p:anim>
                                    <p:anim calcmode="lin" valueType="num">
                                      <p:cBhvr>
                                        <p:cTn id="8" dur="500" fill="hold"/>
                                        <p:tgtEl>
                                          <p:spTgt spid="4918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9190"/>
                                        </p:tgtEl>
                                        <p:attrNameLst>
                                          <p:attrName>style.visibility</p:attrName>
                                        </p:attrNameLst>
                                      </p:cBhvr>
                                      <p:to>
                                        <p:strVal val="visible"/>
                                      </p:to>
                                    </p:set>
                                    <p:anim calcmode="lin" valueType="num">
                                      <p:cBhvr>
                                        <p:cTn id="11" dur="500" fill="hold"/>
                                        <p:tgtEl>
                                          <p:spTgt spid="49190"/>
                                        </p:tgtEl>
                                        <p:attrNameLst>
                                          <p:attrName>ppt_x</p:attrName>
                                        </p:attrNameLst>
                                      </p:cBhvr>
                                      <p:tavLst>
                                        <p:tav tm="0">
                                          <p:val>
                                            <p:strVal val="#ppt_x"/>
                                          </p:val>
                                        </p:tav>
                                        <p:tav tm="100000">
                                          <p:val>
                                            <p:strVal val="#ppt_x"/>
                                          </p:val>
                                        </p:tav>
                                      </p:tavLst>
                                    </p:anim>
                                    <p:anim calcmode="lin" valueType="num">
                                      <p:cBhvr>
                                        <p:cTn id="12" dur="500" fill="hold"/>
                                        <p:tgtEl>
                                          <p:spTgt spid="4919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49195"/>
                                        </p:tgtEl>
                                        <p:attrNameLst>
                                          <p:attrName>style.visibility</p:attrName>
                                        </p:attrNameLst>
                                      </p:cBhvr>
                                      <p:to>
                                        <p:strVal val="visible"/>
                                      </p:to>
                                    </p:set>
                                    <p:animScale>
                                      <p:cBhvr>
                                        <p:cTn id="16" dur="1000" decel="50000" fill="hold">
                                          <p:stCondLst>
                                            <p:cond delay="0"/>
                                          </p:stCondLst>
                                        </p:cTn>
                                        <p:tgtEl>
                                          <p:spTgt spid="491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49195"/>
                                        </p:tgtEl>
                                        <p:attrNameLst>
                                          <p:attrName>ppt_x</p:attrName>
                                          <p:attrName>ppt_y</p:attrName>
                                        </p:attrNameLst>
                                      </p:cBhvr>
                                    </p:animMotion>
                                    <p:animEffect filter="fade">
                                      <p:cBhvr>
                                        <p:cTn id="18" dur="1000"/>
                                        <p:tgtEl>
                                          <p:spTgt spid="49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90" grpId="0" bldLvl="0"/>
      <p:bldP spid="49195"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矩形 1"/>
          <p:cNvSpPr/>
          <p:nvPr/>
        </p:nvSpPr>
        <p:spPr>
          <a:xfrm>
            <a:off x="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0419"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0422"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sp>
        <p:nvSpPr>
          <p:cNvPr id="60424" name="矩形 33"/>
          <p:cNvSpPr/>
          <p:nvPr/>
        </p:nvSpPr>
        <p:spPr>
          <a:xfrm>
            <a:off x="406400" y="5067300"/>
            <a:ext cx="1260475" cy="37782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0425" name="组合 60424"/>
          <p:cNvGrpSpPr/>
          <p:nvPr/>
        </p:nvGrpSpPr>
        <p:grpSpPr>
          <a:xfrm>
            <a:off x="-239712" y="1628775"/>
            <a:ext cx="2014537" cy="3908425"/>
            <a:chOff x="0" y="0"/>
            <a:chExt cx="2016224" cy="3907596"/>
          </a:xfrm>
        </p:grpSpPr>
        <p:sp>
          <p:nvSpPr>
            <p:cNvPr id="60426" name="TextBox 9">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宋体" panose="02010600030101010101" pitchFamily="2" charset="-122"/>
                </a:rPr>
                <a:t>心态概述</a:t>
              </a:r>
              <a:endParaRPr lang="zh-CN" altLang="en-US">
                <a:ea typeface="宋体" panose="02010600030101010101" pitchFamily="2" charset="-122"/>
              </a:endParaRPr>
            </a:p>
          </p:txBody>
        </p:sp>
        <p:sp>
          <p:nvSpPr>
            <p:cNvPr id="60427" name="矩形 10"/>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28" name="TextBox 11"/>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a:ea typeface="宋体" panose="02010600030101010101" pitchFamily="2" charset="-122"/>
              </a:endParaRPr>
            </a:p>
          </p:txBody>
        </p:sp>
        <p:grpSp>
          <p:nvGrpSpPr>
            <p:cNvPr id="60429" name="组合 60428"/>
            <p:cNvGrpSpPr/>
            <p:nvPr/>
          </p:nvGrpSpPr>
          <p:grpSpPr>
            <a:xfrm>
              <a:off x="0" y="676875"/>
              <a:ext cx="2016224" cy="3230721"/>
              <a:chOff x="0" y="0"/>
              <a:chExt cx="2016224" cy="3230721"/>
            </a:xfrm>
          </p:grpSpPr>
          <p:grpSp>
            <p:nvGrpSpPr>
              <p:cNvPr id="60430" name="组合 60429"/>
              <p:cNvGrpSpPr/>
              <p:nvPr/>
            </p:nvGrpSpPr>
            <p:grpSpPr>
              <a:xfrm>
                <a:off x="0" y="0"/>
                <a:ext cx="2016224" cy="523220"/>
                <a:chOff x="0" y="0"/>
                <a:chExt cx="2016224" cy="523220"/>
              </a:xfrm>
            </p:grpSpPr>
            <p:sp>
              <p:nvSpPr>
                <p:cNvPr id="60431" name="矩形 30"/>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32" name="TextBox 31"/>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0433" name="TextBox 32">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积极心态</a:t>
                  </a:r>
                  <a:endParaRPr lang="zh-CN" altLang="en-US">
                    <a:ea typeface="宋体" panose="02010600030101010101" pitchFamily="2" charset="-122"/>
                  </a:endParaRPr>
                </a:p>
              </p:txBody>
            </p:sp>
          </p:grpSp>
          <p:grpSp>
            <p:nvGrpSpPr>
              <p:cNvPr id="60434" name="组合 60433"/>
              <p:cNvGrpSpPr/>
              <p:nvPr/>
            </p:nvGrpSpPr>
            <p:grpSpPr>
              <a:xfrm>
                <a:off x="0" y="676875"/>
                <a:ext cx="2016224" cy="523220"/>
                <a:chOff x="0" y="0"/>
                <a:chExt cx="2016224" cy="523220"/>
              </a:xfrm>
            </p:grpSpPr>
            <p:sp>
              <p:nvSpPr>
                <p:cNvPr id="60435" name="矩形 27"/>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36" name="TextBox 28"/>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0437" name="TextBox 29">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空杯心态</a:t>
                  </a:r>
                  <a:endParaRPr lang="zh-CN" altLang="en-US">
                    <a:ea typeface="宋体" panose="02010600030101010101" pitchFamily="2" charset="-122"/>
                  </a:endParaRPr>
                </a:p>
              </p:txBody>
            </p:sp>
          </p:grpSp>
          <p:grpSp>
            <p:nvGrpSpPr>
              <p:cNvPr id="60438" name="组合 60437"/>
              <p:cNvGrpSpPr/>
              <p:nvPr/>
            </p:nvGrpSpPr>
            <p:grpSpPr>
              <a:xfrm>
                <a:off x="0" y="1353750"/>
                <a:ext cx="2016224" cy="523220"/>
                <a:chOff x="0" y="0"/>
                <a:chExt cx="2016224" cy="523220"/>
              </a:xfrm>
            </p:grpSpPr>
            <p:sp>
              <p:nvSpPr>
                <p:cNvPr id="60439" name="矩形 24"/>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40" name="TextBox 25"/>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0441" name="TextBox 26">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感恩心态</a:t>
                  </a:r>
                  <a:endParaRPr lang="zh-CN" altLang="en-US">
                    <a:ea typeface="宋体" panose="02010600030101010101" pitchFamily="2" charset="-122"/>
                  </a:endParaRPr>
                </a:p>
              </p:txBody>
            </p:sp>
          </p:grpSp>
          <p:grpSp>
            <p:nvGrpSpPr>
              <p:cNvPr id="60442" name="组合 60441"/>
              <p:cNvGrpSpPr/>
              <p:nvPr/>
            </p:nvGrpSpPr>
            <p:grpSpPr>
              <a:xfrm>
                <a:off x="0" y="2030625"/>
                <a:ext cx="2016224" cy="523220"/>
                <a:chOff x="0" y="0"/>
                <a:chExt cx="2016224" cy="523220"/>
              </a:xfrm>
            </p:grpSpPr>
            <p:sp>
              <p:nvSpPr>
                <p:cNvPr id="60443" name="矩形 21"/>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44" name="TextBox 22"/>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0445" name="TextBox 23">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宽容心态</a:t>
                  </a:r>
                  <a:endParaRPr lang="zh-CN" altLang="en-US">
                    <a:ea typeface="宋体" panose="02010600030101010101" pitchFamily="2" charset="-122"/>
                  </a:endParaRPr>
                </a:p>
              </p:txBody>
            </p:sp>
          </p:grpSp>
          <p:grpSp>
            <p:nvGrpSpPr>
              <p:cNvPr id="60446" name="组合 60445"/>
              <p:cNvGrpSpPr/>
              <p:nvPr/>
            </p:nvGrpSpPr>
            <p:grpSpPr>
              <a:xfrm>
                <a:off x="0" y="2707501"/>
                <a:ext cx="2016224" cy="523220"/>
                <a:chOff x="0" y="0"/>
                <a:chExt cx="2016224" cy="523220"/>
              </a:xfrm>
            </p:grpSpPr>
            <p:sp>
              <p:nvSpPr>
                <p:cNvPr id="60447" name="矩形 18"/>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48" name="TextBox 19"/>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0449" name="TextBox 20">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老板心态</a:t>
                  </a:r>
                  <a:endParaRPr lang="zh-CN" altLang="en-US">
                    <a:ea typeface="宋体" panose="02010600030101010101" pitchFamily="2" charset="-122"/>
                  </a:endParaRPr>
                </a:p>
              </p:txBody>
            </p:sp>
          </p:grpSp>
        </p:grpSp>
      </p:grpSp>
      <p:grpSp>
        <p:nvGrpSpPr>
          <p:cNvPr id="60450" name="组合 60449"/>
          <p:cNvGrpSpPr/>
          <p:nvPr/>
        </p:nvGrpSpPr>
        <p:grpSpPr>
          <a:xfrm>
            <a:off x="1882775" y="512763"/>
            <a:ext cx="539750" cy="539750"/>
            <a:chOff x="0" y="0"/>
            <a:chExt cx="540000" cy="540000"/>
          </a:xfrm>
        </p:grpSpPr>
        <p:sp>
          <p:nvSpPr>
            <p:cNvPr id="604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04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7</a:t>
              </a:r>
              <a:endParaRPr lang="en-US" dirty="0">
                <a:ea typeface="宋体" panose="02010600030101010101" pitchFamily="2" charset="-122"/>
              </a:endParaRPr>
            </a:p>
          </p:txBody>
        </p:sp>
      </p:grpSp>
      <p:sp>
        <p:nvSpPr>
          <p:cNvPr id="60453" name="TextBox 12"/>
          <p:cNvSpPr/>
          <p:nvPr/>
        </p:nvSpPr>
        <p:spPr>
          <a:xfrm>
            <a:off x="2711450" y="552450"/>
            <a:ext cx="405701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自杀心理危机的识别与干预</a:t>
            </a:r>
            <a:endParaRPr lang="zh-CN" altLang="en-US" dirty="0">
              <a:ea typeface="宋体" panose="02010600030101010101" pitchFamily="2" charset="-122"/>
            </a:endParaRPr>
          </a:p>
        </p:txBody>
      </p:sp>
      <p:sp>
        <p:nvSpPr>
          <p:cNvPr id="60454"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60462"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60463" name="TextBox 8"/>
          <p:cNvSpPr/>
          <p:nvPr/>
        </p:nvSpPr>
        <p:spPr>
          <a:xfrm>
            <a:off x="2927350" y="1917700"/>
            <a:ext cx="5606415" cy="1263650"/>
          </a:xfrm>
          <a:prstGeom prst="rect">
            <a:avLst/>
          </a:prstGeom>
          <a:noFill/>
          <a:ln w="9525">
            <a:noFill/>
          </a:ln>
        </p:spPr>
        <p:txBody>
          <a:bodyPr wrap="square">
            <a:spAutoFit/>
          </a:bodyPr>
          <a:p>
            <a:pPr marL="0" lvl="0">
              <a:lnSpc>
                <a:spcPct val="134000"/>
              </a:lnSpc>
              <a:spcAft>
                <a:spcPts val="1200"/>
              </a:spcAft>
            </a:pPr>
            <a:r>
              <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一、自杀危险性的评估</a:t>
            </a:r>
            <a:endPar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危机工作人员应评价自杀求助者三方面的警示信号，即：危险因素、自杀线索、呼救信号。</a:t>
            </a:r>
            <a:endParaRPr lang="zh-CN" altLang="en-US" dirty="0">
              <a:ea typeface="宋体" panose="02010600030101010101" pitchFamily="2" charset="-122"/>
            </a:endParaRPr>
          </a:p>
        </p:txBody>
      </p:sp>
      <p:sp>
        <p:nvSpPr>
          <p:cNvPr id="60464" name="TextBox 8"/>
          <p:cNvSpPr/>
          <p:nvPr/>
        </p:nvSpPr>
        <p:spPr>
          <a:xfrm>
            <a:off x="2926715" y="4116070"/>
            <a:ext cx="5607050" cy="74422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上面描述的这几个方面的警示信号，可使危机工作者或其他任何与求助者接近或亲近的人转换成挽救生命的行动。</a:t>
            </a:r>
            <a:endParaRPr lang="zh-CN" altLang="en-US" dirty="0">
              <a:ea typeface="宋体" panose="02010600030101010101" pitchFamily="2" charset="-122"/>
            </a:endParaRPr>
          </a:p>
        </p:txBody>
      </p:sp>
      <p:pic>
        <p:nvPicPr>
          <p:cNvPr id="60465" name="Picture 3" descr="C:\Users\cxy\Desktop\中职-《心理健康》\图\625243_hnrbtp2_1414336872127_b.png625243_hnrbtp2_1414336872127_b"/>
          <p:cNvPicPr>
            <a:picLocks noChangeAspect="1"/>
          </p:cNvPicPr>
          <p:nvPr/>
        </p:nvPicPr>
        <p:blipFill>
          <a:blip r:embed="rId2"/>
          <a:srcRect/>
          <a:stretch>
            <a:fillRect/>
          </a:stretch>
        </p:blipFill>
        <p:spPr>
          <a:xfrm flipH="1">
            <a:off x="8251508" y="998855"/>
            <a:ext cx="3609340" cy="5238750"/>
          </a:xfrm>
          <a:prstGeom prst="rect">
            <a:avLst/>
          </a:prstGeom>
          <a:noFill/>
          <a:ln w="9525">
            <a:noFill/>
          </a:ln>
        </p:spPr>
      </p:pic>
      <p:sp>
        <p:nvSpPr>
          <p:cNvPr id="6149"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463"/>
                                        </p:tgtEl>
                                        <p:attrNameLst>
                                          <p:attrName>style.visibility</p:attrName>
                                        </p:attrNameLst>
                                      </p:cBhvr>
                                      <p:to>
                                        <p:strVal val="visible"/>
                                      </p:to>
                                    </p:set>
                                    <p:animEffect filter="fade">
                                      <p:cBhvr>
                                        <p:cTn id="7" dur="1000"/>
                                        <p:tgtEl>
                                          <p:spTgt spid="60463"/>
                                        </p:tgtEl>
                                      </p:cBhvr>
                                    </p:animEffect>
                                    <p:anim calcmode="lin" valueType="num">
                                      <p:cBhvr>
                                        <p:cTn id="8" dur="1000" fill="hold"/>
                                        <p:tgtEl>
                                          <p:spTgt spid="60463"/>
                                        </p:tgtEl>
                                        <p:attrNameLst>
                                          <p:attrName>ppt_x</p:attrName>
                                        </p:attrNameLst>
                                      </p:cBhvr>
                                      <p:tavLst>
                                        <p:tav tm="0">
                                          <p:val>
                                            <p:strVal val="#ppt_x"/>
                                          </p:val>
                                        </p:tav>
                                        <p:tav tm="100000">
                                          <p:val>
                                            <p:strVal val="#ppt_x"/>
                                          </p:val>
                                        </p:tav>
                                      </p:tavLst>
                                    </p:anim>
                                    <p:anim calcmode="lin" valueType="num">
                                      <p:cBhvr>
                                        <p:cTn id="9" dur="1000" fill="hold"/>
                                        <p:tgtEl>
                                          <p:spTgt spid="6046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0464"/>
                                        </p:tgtEl>
                                        <p:attrNameLst>
                                          <p:attrName>style.visibility</p:attrName>
                                        </p:attrNameLst>
                                      </p:cBhvr>
                                      <p:to>
                                        <p:strVal val="visible"/>
                                      </p:to>
                                    </p:set>
                                    <p:animEffect filter="fade">
                                      <p:cBhvr>
                                        <p:cTn id="12" dur="1000"/>
                                        <p:tgtEl>
                                          <p:spTgt spid="60464"/>
                                        </p:tgtEl>
                                      </p:cBhvr>
                                    </p:animEffect>
                                    <p:anim calcmode="lin" valueType="num">
                                      <p:cBhvr>
                                        <p:cTn id="13" dur="1000" fill="hold"/>
                                        <p:tgtEl>
                                          <p:spTgt spid="60464"/>
                                        </p:tgtEl>
                                        <p:attrNameLst>
                                          <p:attrName>ppt_x</p:attrName>
                                        </p:attrNameLst>
                                      </p:cBhvr>
                                      <p:tavLst>
                                        <p:tav tm="0">
                                          <p:val>
                                            <p:strVal val="#ppt_x"/>
                                          </p:val>
                                        </p:tav>
                                        <p:tav tm="100000">
                                          <p:val>
                                            <p:strVal val="#ppt_x"/>
                                          </p:val>
                                        </p:tav>
                                      </p:tavLst>
                                    </p:anim>
                                    <p:anim calcmode="lin" valueType="num">
                                      <p:cBhvr>
                                        <p:cTn id="14" dur="1000" fill="hold"/>
                                        <p:tgtEl>
                                          <p:spTgt spid="604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63" grpId="0" bldLvl="0"/>
      <p:bldP spid="60464"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矩形 1"/>
          <p:cNvSpPr/>
          <p:nvPr/>
        </p:nvSpPr>
        <p:spPr>
          <a:xfrm>
            <a:off x="0"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0419"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0422"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sp>
        <p:nvSpPr>
          <p:cNvPr id="60424" name="矩形 33"/>
          <p:cNvSpPr/>
          <p:nvPr/>
        </p:nvSpPr>
        <p:spPr>
          <a:xfrm>
            <a:off x="406400" y="5067300"/>
            <a:ext cx="1260475" cy="37782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0425" name="组合 60424"/>
          <p:cNvGrpSpPr/>
          <p:nvPr/>
        </p:nvGrpSpPr>
        <p:grpSpPr>
          <a:xfrm>
            <a:off x="-239712" y="1628775"/>
            <a:ext cx="2014537" cy="3908425"/>
            <a:chOff x="0" y="0"/>
            <a:chExt cx="2016224" cy="3907596"/>
          </a:xfrm>
        </p:grpSpPr>
        <p:sp>
          <p:nvSpPr>
            <p:cNvPr id="60426" name="TextBox 9">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宋体" panose="02010600030101010101" pitchFamily="2" charset="-122"/>
                </a:rPr>
                <a:t>心态概述</a:t>
              </a:r>
              <a:endParaRPr lang="zh-CN" altLang="en-US">
                <a:ea typeface="宋体" panose="02010600030101010101" pitchFamily="2" charset="-122"/>
              </a:endParaRPr>
            </a:p>
          </p:txBody>
        </p:sp>
        <p:sp>
          <p:nvSpPr>
            <p:cNvPr id="60427" name="矩形 10"/>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28" name="TextBox 11"/>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a:ea typeface="宋体" panose="02010600030101010101" pitchFamily="2" charset="-122"/>
              </a:endParaRPr>
            </a:p>
          </p:txBody>
        </p:sp>
        <p:grpSp>
          <p:nvGrpSpPr>
            <p:cNvPr id="60429" name="组合 60428"/>
            <p:cNvGrpSpPr/>
            <p:nvPr/>
          </p:nvGrpSpPr>
          <p:grpSpPr>
            <a:xfrm>
              <a:off x="0" y="676875"/>
              <a:ext cx="2016224" cy="3230721"/>
              <a:chOff x="0" y="0"/>
              <a:chExt cx="2016224" cy="3230721"/>
            </a:xfrm>
          </p:grpSpPr>
          <p:grpSp>
            <p:nvGrpSpPr>
              <p:cNvPr id="60430" name="组合 60429"/>
              <p:cNvGrpSpPr/>
              <p:nvPr/>
            </p:nvGrpSpPr>
            <p:grpSpPr>
              <a:xfrm>
                <a:off x="0" y="0"/>
                <a:ext cx="2016224" cy="523220"/>
                <a:chOff x="0" y="0"/>
                <a:chExt cx="2016224" cy="523220"/>
              </a:xfrm>
            </p:grpSpPr>
            <p:sp>
              <p:nvSpPr>
                <p:cNvPr id="60431" name="矩形 30"/>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32" name="TextBox 31"/>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0433" name="TextBox 32">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积极心态</a:t>
                  </a:r>
                  <a:endParaRPr lang="zh-CN" altLang="en-US">
                    <a:ea typeface="宋体" panose="02010600030101010101" pitchFamily="2" charset="-122"/>
                  </a:endParaRPr>
                </a:p>
              </p:txBody>
            </p:sp>
          </p:grpSp>
          <p:grpSp>
            <p:nvGrpSpPr>
              <p:cNvPr id="60434" name="组合 60433"/>
              <p:cNvGrpSpPr/>
              <p:nvPr/>
            </p:nvGrpSpPr>
            <p:grpSpPr>
              <a:xfrm>
                <a:off x="0" y="676875"/>
                <a:ext cx="2016224" cy="523220"/>
                <a:chOff x="0" y="0"/>
                <a:chExt cx="2016224" cy="523220"/>
              </a:xfrm>
            </p:grpSpPr>
            <p:sp>
              <p:nvSpPr>
                <p:cNvPr id="60435" name="矩形 27"/>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36" name="TextBox 28"/>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0437" name="TextBox 29">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空杯心态</a:t>
                  </a:r>
                  <a:endParaRPr lang="zh-CN" altLang="en-US">
                    <a:ea typeface="宋体" panose="02010600030101010101" pitchFamily="2" charset="-122"/>
                  </a:endParaRPr>
                </a:p>
              </p:txBody>
            </p:sp>
          </p:grpSp>
          <p:grpSp>
            <p:nvGrpSpPr>
              <p:cNvPr id="60438" name="组合 60437"/>
              <p:cNvGrpSpPr/>
              <p:nvPr/>
            </p:nvGrpSpPr>
            <p:grpSpPr>
              <a:xfrm>
                <a:off x="0" y="1353750"/>
                <a:ext cx="2016224" cy="523220"/>
                <a:chOff x="0" y="0"/>
                <a:chExt cx="2016224" cy="523220"/>
              </a:xfrm>
            </p:grpSpPr>
            <p:sp>
              <p:nvSpPr>
                <p:cNvPr id="60439" name="矩形 24"/>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40" name="TextBox 25"/>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0441" name="TextBox 26">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感恩心态</a:t>
                  </a:r>
                  <a:endParaRPr lang="zh-CN" altLang="en-US">
                    <a:ea typeface="宋体" panose="02010600030101010101" pitchFamily="2" charset="-122"/>
                  </a:endParaRPr>
                </a:p>
              </p:txBody>
            </p:sp>
          </p:grpSp>
          <p:grpSp>
            <p:nvGrpSpPr>
              <p:cNvPr id="60442" name="组合 60441"/>
              <p:cNvGrpSpPr/>
              <p:nvPr/>
            </p:nvGrpSpPr>
            <p:grpSpPr>
              <a:xfrm>
                <a:off x="0" y="2030625"/>
                <a:ext cx="2016224" cy="523220"/>
                <a:chOff x="0" y="0"/>
                <a:chExt cx="2016224" cy="523220"/>
              </a:xfrm>
            </p:grpSpPr>
            <p:sp>
              <p:nvSpPr>
                <p:cNvPr id="60443" name="矩形 21"/>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44" name="TextBox 22"/>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0445" name="TextBox 23">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宽容心态</a:t>
                  </a:r>
                  <a:endParaRPr lang="zh-CN" altLang="en-US">
                    <a:ea typeface="宋体" panose="02010600030101010101" pitchFamily="2" charset="-122"/>
                  </a:endParaRPr>
                </a:p>
              </p:txBody>
            </p:sp>
          </p:grpSp>
          <p:grpSp>
            <p:nvGrpSpPr>
              <p:cNvPr id="60446" name="组合 60445"/>
              <p:cNvGrpSpPr/>
              <p:nvPr/>
            </p:nvGrpSpPr>
            <p:grpSpPr>
              <a:xfrm>
                <a:off x="0" y="2707501"/>
                <a:ext cx="2016224" cy="523220"/>
                <a:chOff x="0" y="0"/>
                <a:chExt cx="2016224" cy="523220"/>
              </a:xfrm>
            </p:grpSpPr>
            <p:sp>
              <p:nvSpPr>
                <p:cNvPr id="60447" name="矩形 18"/>
                <p:cNvSpPr/>
                <p:nvPr/>
              </p:nvSpPr>
              <p:spPr>
                <a:xfrm>
                  <a:off x="241498" y="46297"/>
                  <a:ext cx="362623" cy="377008"/>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0448" name="TextBox 19"/>
                <p:cNvSpPr/>
                <p:nvPr/>
              </p:nvSpPr>
              <p:spPr>
                <a:xfrm>
                  <a:off x="0" y="0"/>
                  <a:ext cx="900120" cy="523220"/>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0449" name="TextBox 20">
                  <a:hlinkClick r:id="rId1" action="ppaction://hlinksldjump"/>
                </p:cNvPr>
                <p:cNvSpPr/>
                <p:nvPr/>
              </p:nvSpPr>
              <p:spPr>
                <a:xfrm>
                  <a:off x="660742" y="46297"/>
                  <a:ext cx="1355482" cy="400110"/>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老板心态</a:t>
                  </a:r>
                  <a:endParaRPr lang="zh-CN" altLang="en-US">
                    <a:ea typeface="宋体" panose="02010600030101010101" pitchFamily="2" charset="-122"/>
                  </a:endParaRPr>
                </a:p>
              </p:txBody>
            </p:sp>
          </p:grpSp>
        </p:grpSp>
      </p:grpSp>
      <p:grpSp>
        <p:nvGrpSpPr>
          <p:cNvPr id="60450" name="组合 60449"/>
          <p:cNvGrpSpPr/>
          <p:nvPr/>
        </p:nvGrpSpPr>
        <p:grpSpPr>
          <a:xfrm>
            <a:off x="1882775" y="512763"/>
            <a:ext cx="539750" cy="539750"/>
            <a:chOff x="0" y="0"/>
            <a:chExt cx="540000" cy="540000"/>
          </a:xfrm>
        </p:grpSpPr>
        <p:sp>
          <p:nvSpPr>
            <p:cNvPr id="604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04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7</a:t>
              </a:r>
              <a:endParaRPr lang="en-US" dirty="0">
                <a:ea typeface="宋体" panose="02010600030101010101" pitchFamily="2" charset="-122"/>
              </a:endParaRPr>
            </a:p>
          </p:txBody>
        </p:sp>
      </p:grpSp>
      <p:sp>
        <p:nvSpPr>
          <p:cNvPr id="60453" name="TextBox 12"/>
          <p:cNvSpPr/>
          <p:nvPr/>
        </p:nvSpPr>
        <p:spPr>
          <a:xfrm>
            <a:off x="2711450" y="552450"/>
            <a:ext cx="405701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自杀心理危机的识别与干预</a:t>
            </a:r>
            <a:endParaRPr lang="zh-CN" altLang="en-US" dirty="0">
              <a:ea typeface="宋体" panose="02010600030101010101" pitchFamily="2" charset="-122"/>
            </a:endParaRPr>
          </a:p>
        </p:txBody>
      </p:sp>
      <p:sp>
        <p:nvSpPr>
          <p:cNvPr id="60454"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60462"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60463" name="TextBox 8"/>
          <p:cNvSpPr/>
          <p:nvPr/>
        </p:nvSpPr>
        <p:spPr>
          <a:xfrm>
            <a:off x="2927350" y="1513205"/>
            <a:ext cx="5606415" cy="1590040"/>
          </a:xfrm>
          <a:prstGeom prst="rect">
            <a:avLst/>
          </a:prstGeom>
          <a:noFill/>
          <a:ln w="9525">
            <a:noFill/>
          </a:ln>
        </p:spPr>
        <p:txBody>
          <a:bodyPr wrap="square">
            <a:spAutoFit/>
          </a:bodyPr>
          <a:p>
            <a:pPr marL="0" lvl="0">
              <a:lnSpc>
                <a:spcPct val="134000"/>
              </a:lnSpc>
              <a:spcAft>
                <a:spcPts val="1200"/>
              </a:spcAft>
            </a:pPr>
            <a:r>
              <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二、自杀危险性的干预</a:t>
            </a:r>
            <a:endPar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在校园自杀危机的干预中，教师所起的是危机干预咨询师的作用，他们对学生自杀危机进行咨询和干预，帮助当事人摆脱自杀的危机。干预的方法主要是：</a:t>
            </a:r>
            <a:endParaRPr lang="zh-CN" altLang="en-US" dirty="0">
              <a:ea typeface="宋体" panose="02010600030101010101" pitchFamily="2" charset="-122"/>
            </a:endParaRPr>
          </a:p>
        </p:txBody>
      </p:sp>
      <p:sp>
        <p:nvSpPr>
          <p:cNvPr id="60464" name="TextBox 8"/>
          <p:cNvSpPr/>
          <p:nvPr/>
        </p:nvSpPr>
        <p:spPr>
          <a:xfrm>
            <a:off x="2927350" y="3301365"/>
            <a:ext cx="5607050" cy="250698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1．在为自杀当事人咨询时，咨询老师必须耐心倾听当事人的诉说，逐步探究哪些抑郁情绪在影响着当事人。</a:t>
            </a:r>
            <a:endPar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2．干预工作人员有必要与当事人一起体验他们绝望感、失助感、无用感、隔离感、沮丧的哀痛和失败感。</a:t>
            </a:r>
            <a:endPar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3．自杀咨询的规则。</a:t>
            </a:r>
            <a:endPar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4．自杀干预的原则。</a:t>
            </a:r>
            <a:endParaRPr lang="zh-CN" altLang="en-US" dirty="0">
              <a:ea typeface="宋体" panose="02010600030101010101" pitchFamily="2" charset="-122"/>
            </a:endParaRPr>
          </a:p>
        </p:txBody>
      </p:sp>
      <p:pic>
        <p:nvPicPr>
          <p:cNvPr id="60465" name="Picture 3" descr="C:\Users\cxy\Desktop\中职-《心理健康》\图\625243_hnrbtp2_1414336872127_b.png625243_hnrbtp2_1414336872127_b"/>
          <p:cNvPicPr>
            <a:picLocks noChangeAspect="1"/>
          </p:cNvPicPr>
          <p:nvPr/>
        </p:nvPicPr>
        <p:blipFill>
          <a:blip r:embed="rId2"/>
          <a:srcRect/>
          <a:stretch>
            <a:fillRect/>
          </a:stretch>
        </p:blipFill>
        <p:spPr>
          <a:xfrm flipH="1">
            <a:off x="8251508" y="998855"/>
            <a:ext cx="3609340" cy="5238750"/>
          </a:xfrm>
          <a:prstGeom prst="rect">
            <a:avLst/>
          </a:prstGeom>
          <a:noFill/>
          <a:ln w="9525">
            <a:noFill/>
          </a:ln>
        </p:spPr>
      </p:pic>
      <p:sp>
        <p:nvSpPr>
          <p:cNvPr id="6149"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463"/>
                                        </p:tgtEl>
                                        <p:attrNameLst>
                                          <p:attrName>style.visibility</p:attrName>
                                        </p:attrNameLst>
                                      </p:cBhvr>
                                      <p:to>
                                        <p:strVal val="visible"/>
                                      </p:to>
                                    </p:set>
                                    <p:animEffect filter="fade">
                                      <p:cBhvr>
                                        <p:cTn id="7" dur="1000"/>
                                        <p:tgtEl>
                                          <p:spTgt spid="60463"/>
                                        </p:tgtEl>
                                      </p:cBhvr>
                                    </p:animEffect>
                                    <p:anim calcmode="lin" valueType="num">
                                      <p:cBhvr>
                                        <p:cTn id="8" dur="1000" fill="hold"/>
                                        <p:tgtEl>
                                          <p:spTgt spid="60463"/>
                                        </p:tgtEl>
                                        <p:attrNameLst>
                                          <p:attrName>ppt_x</p:attrName>
                                        </p:attrNameLst>
                                      </p:cBhvr>
                                      <p:tavLst>
                                        <p:tav tm="0">
                                          <p:val>
                                            <p:strVal val="#ppt_x"/>
                                          </p:val>
                                        </p:tav>
                                        <p:tav tm="100000">
                                          <p:val>
                                            <p:strVal val="#ppt_x"/>
                                          </p:val>
                                        </p:tav>
                                      </p:tavLst>
                                    </p:anim>
                                    <p:anim calcmode="lin" valueType="num">
                                      <p:cBhvr>
                                        <p:cTn id="9" dur="1000" fill="hold"/>
                                        <p:tgtEl>
                                          <p:spTgt spid="6046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0464"/>
                                        </p:tgtEl>
                                        <p:attrNameLst>
                                          <p:attrName>style.visibility</p:attrName>
                                        </p:attrNameLst>
                                      </p:cBhvr>
                                      <p:to>
                                        <p:strVal val="visible"/>
                                      </p:to>
                                    </p:set>
                                    <p:animEffect filter="fade">
                                      <p:cBhvr>
                                        <p:cTn id="12" dur="1000"/>
                                        <p:tgtEl>
                                          <p:spTgt spid="60464"/>
                                        </p:tgtEl>
                                      </p:cBhvr>
                                    </p:animEffect>
                                    <p:anim calcmode="lin" valueType="num">
                                      <p:cBhvr>
                                        <p:cTn id="13" dur="1000" fill="hold"/>
                                        <p:tgtEl>
                                          <p:spTgt spid="60464"/>
                                        </p:tgtEl>
                                        <p:attrNameLst>
                                          <p:attrName>ppt_x</p:attrName>
                                        </p:attrNameLst>
                                      </p:cBhvr>
                                      <p:tavLst>
                                        <p:tav tm="0">
                                          <p:val>
                                            <p:strVal val="#ppt_x"/>
                                          </p:val>
                                        </p:tav>
                                        <p:tav tm="100000">
                                          <p:val>
                                            <p:strVal val="#ppt_x"/>
                                          </p:val>
                                        </p:tav>
                                      </p:tavLst>
                                    </p:anim>
                                    <p:anim calcmode="lin" valueType="num">
                                      <p:cBhvr>
                                        <p:cTn id="14" dur="1000" fill="hold"/>
                                        <p:tgtEl>
                                          <p:spTgt spid="604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63" grpId="0" bldLvl="0"/>
      <p:bldP spid="60464"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p:txBody>
          <a:bodyPr/>
          <a:lstStyle/>
          <a:p>
            <a:r>
              <a:rPr lang="en-US" dirty="0"/>
              <a:t>THANKS</a:t>
            </a:r>
            <a:endParaRPr lang="en-US" dirty="0"/>
          </a:p>
        </p:txBody>
      </p:sp>
    </p:spTree>
    <p:custDataLst>
      <p:tags r:id="rId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635" y="1124190"/>
            <a:ext cx="1701623"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14"/>
          <p:cNvSpPr/>
          <p:nvPr/>
        </p:nvSpPr>
        <p:spPr>
          <a:xfrm>
            <a:off x="1846706" y="1124190"/>
            <a:ext cx="10343072"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标题 1"/>
          <p:cNvSpPr/>
          <p:nvPr/>
        </p:nvSpPr>
        <p:spPr>
          <a:xfrm>
            <a:off x="9965287" y="592750"/>
            <a:ext cx="994306" cy="328261"/>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pitchFamily="2" charset="-122"/>
                <a:ea typeface="微软雅黑" panose="020B0503020204020204" pitchFamily="2" charset="-122"/>
                <a:sym typeface="宋体" panose="02010600030101010101" pitchFamily="2" charset="-122"/>
              </a:rPr>
              <a:t>目录页</a:t>
            </a:r>
            <a:endParaRPr lang="zh-CN" altLang="en-US" sz="1400">
              <a:ea typeface="宋体" panose="02010600030101010101" pitchFamily="2" charset="-122"/>
            </a:endParaRPr>
          </a:p>
        </p:txBody>
      </p:sp>
      <p:sp>
        <p:nvSpPr>
          <p:cNvPr id="5126" name="直接连接符 17"/>
          <p:cNvSpPr/>
          <p:nvPr/>
        </p:nvSpPr>
        <p:spPr>
          <a:xfrm>
            <a:off x="10959593" y="625767"/>
            <a:ext cx="0" cy="261911"/>
          </a:xfrm>
          <a:prstGeom prst="line">
            <a:avLst/>
          </a:prstGeom>
          <a:ln w="9525" cap="flat" cmpd="sng">
            <a:solidFill>
              <a:srgbClr val="BFBFBF"/>
            </a:solidFill>
            <a:prstDash val="solid"/>
            <a:headEnd type="none" w="med" len="med"/>
            <a:tailEnd type="none" w="med" len="med"/>
          </a:ln>
        </p:spPr>
      </p:sp>
      <p:grpSp>
        <p:nvGrpSpPr>
          <p:cNvPr id="5129" name="组合 5128"/>
          <p:cNvGrpSpPr/>
          <p:nvPr/>
        </p:nvGrpSpPr>
        <p:grpSpPr>
          <a:xfrm>
            <a:off x="3276894" y="1441657"/>
            <a:ext cx="5866789" cy="4355409"/>
            <a:chOff x="0" y="0"/>
            <a:chExt cx="5868144" cy="3611038"/>
          </a:xfrm>
        </p:grpSpPr>
        <p:sp>
          <p:nvSpPr>
            <p:cNvPr id="513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TextBox 44"/>
            <p:cNvSpPr/>
            <p:nvPr/>
          </p:nvSpPr>
          <p:spPr>
            <a:xfrm>
              <a:off x="1152128" y="108847"/>
              <a:ext cx="902811" cy="454873"/>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目录</a:t>
              </a:r>
              <a:endParaRPr lang="zh-CN" altLang="en-US" dirty="0">
                <a:ea typeface="宋体" panose="02010600030101010101" pitchFamily="2" charset="-122"/>
              </a:endParaRPr>
            </a:p>
          </p:txBody>
        </p:sp>
        <p:grpSp>
          <p:nvGrpSpPr>
            <p:cNvPr id="5133" name="组合 5132"/>
            <p:cNvGrpSpPr/>
            <p:nvPr/>
          </p:nvGrpSpPr>
          <p:grpSpPr>
            <a:xfrm>
              <a:off x="23446" y="907654"/>
              <a:ext cx="1627400" cy="546480"/>
              <a:chOff x="0" y="0"/>
              <a:chExt cx="1627400" cy="546480"/>
            </a:xfrm>
          </p:grpSpPr>
          <p:sp>
            <p:nvSpPr>
              <p:cNvPr id="513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5" name="TextBox 47"/>
              <p:cNvSpPr/>
              <p:nvPr/>
            </p:nvSpPr>
            <p:spPr>
              <a:xfrm>
                <a:off x="301352" y="0"/>
                <a:ext cx="1326048" cy="54648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学习单元一</a:t>
                </a:r>
                <a:endParaRPr lang="zh-CN" altLang="en-US" dirty="0">
                  <a:ea typeface="宋体" panose="02010600030101010101" pitchFamily="2" charset="-122"/>
                </a:endParaRPr>
              </a:p>
            </p:txBody>
          </p:sp>
        </p:grpSp>
        <p:grpSp>
          <p:nvGrpSpPr>
            <p:cNvPr id="5136" name="组合 5135"/>
            <p:cNvGrpSpPr/>
            <p:nvPr/>
          </p:nvGrpSpPr>
          <p:grpSpPr>
            <a:xfrm>
              <a:off x="23446" y="1446880"/>
              <a:ext cx="2646740" cy="319043"/>
              <a:chOff x="0" y="0"/>
              <a:chExt cx="2646740" cy="319043"/>
            </a:xfrm>
          </p:grpSpPr>
          <p:sp>
            <p:nvSpPr>
              <p:cNvPr id="513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TextBox 50"/>
              <p:cNvSpPr/>
              <p:nvPr/>
            </p:nvSpPr>
            <p:spPr>
              <a:xfrm>
                <a:off x="301352" y="0"/>
                <a:ext cx="2345388"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学习单元二</a:t>
                </a:r>
                <a:endParaRPr lang="zh-CN" altLang="en-US" dirty="0">
                  <a:ea typeface="宋体" panose="02010600030101010101" pitchFamily="2" charset="-122"/>
                </a:endParaRPr>
              </a:p>
            </p:txBody>
          </p:sp>
        </p:grpSp>
        <p:grpSp>
          <p:nvGrpSpPr>
            <p:cNvPr id="5139" name="组合 5138"/>
            <p:cNvGrpSpPr/>
            <p:nvPr/>
          </p:nvGrpSpPr>
          <p:grpSpPr>
            <a:xfrm>
              <a:off x="23446" y="1986106"/>
              <a:ext cx="2050675" cy="319043"/>
              <a:chOff x="0" y="0"/>
              <a:chExt cx="2050675" cy="319043"/>
            </a:xfrm>
          </p:grpSpPr>
          <p:sp>
            <p:nvSpPr>
              <p:cNvPr id="514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1" name="TextBox 53"/>
              <p:cNvSpPr/>
              <p:nvPr/>
            </p:nvSpPr>
            <p:spPr>
              <a:xfrm>
                <a:off x="301663" y="0"/>
                <a:ext cx="1749012"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学习单元三</a:t>
                </a:r>
                <a:endParaRPr lang="zh-CN" altLang="en-US" dirty="0">
                  <a:ea typeface="宋体" panose="02010600030101010101" pitchFamily="2" charset="-122"/>
                </a:endParaRPr>
              </a:p>
            </p:txBody>
          </p:sp>
        </p:grpSp>
        <p:grpSp>
          <p:nvGrpSpPr>
            <p:cNvPr id="5142" name="组合 5141"/>
            <p:cNvGrpSpPr/>
            <p:nvPr/>
          </p:nvGrpSpPr>
          <p:grpSpPr>
            <a:xfrm>
              <a:off x="23446" y="2525332"/>
              <a:ext cx="1745836" cy="319043"/>
              <a:chOff x="0" y="0"/>
              <a:chExt cx="1745836" cy="319043"/>
            </a:xfrm>
          </p:grpSpPr>
          <p:sp>
            <p:nvSpPr>
              <p:cNvPr id="514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4" name="TextBox 56"/>
              <p:cNvSpPr/>
              <p:nvPr/>
            </p:nvSpPr>
            <p:spPr>
              <a:xfrm>
                <a:off x="301663" y="0"/>
                <a:ext cx="1444173"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学习单元四</a:t>
                </a:r>
                <a:endParaRPr lang="zh-CN" altLang="en-US" dirty="0">
                  <a:ea typeface="宋体" panose="02010600030101010101" pitchFamily="2" charset="-122"/>
                </a:endParaRPr>
              </a:p>
            </p:txBody>
          </p:sp>
        </p:grpSp>
        <p:grpSp>
          <p:nvGrpSpPr>
            <p:cNvPr id="5145" name="组合 5144"/>
            <p:cNvGrpSpPr/>
            <p:nvPr/>
          </p:nvGrpSpPr>
          <p:grpSpPr>
            <a:xfrm>
              <a:off x="23446" y="3064558"/>
              <a:ext cx="1627400" cy="546480"/>
              <a:chOff x="0" y="0"/>
              <a:chExt cx="1627400" cy="546480"/>
            </a:xfrm>
          </p:grpSpPr>
          <p:sp>
            <p:nvSpPr>
              <p:cNvPr id="514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7" name="TextBox 59"/>
              <p:cNvSpPr/>
              <p:nvPr/>
            </p:nvSpPr>
            <p:spPr>
              <a:xfrm>
                <a:off x="301352" y="0"/>
                <a:ext cx="1326048" cy="54648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学习单元五</a:t>
                </a:r>
                <a:endParaRPr lang="zh-CN" altLang="en-US" dirty="0">
                  <a:ea typeface="宋体" panose="02010600030101010101" pitchFamily="2" charset="-122"/>
                </a:endParaRPr>
              </a:p>
            </p:txBody>
          </p:sp>
        </p:grpSp>
      </p:grpSp>
      <p:sp>
        <p:nvSpPr>
          <p:cNvPr id="5151" name="椭圆 68"/>
          <p:cNvSpPr/>
          <p:nvPr/>
        </p:nvSpPr>
        <p:spPr>
          <a:xfrm>
            <a:off x="9046856" y="2911529"/>
            <a:ext cx="1368282" cy="1368282"/>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2" name="椭圆 69"/>
          <p:cNvSpPr/>
          <p:nvPr/>
        </p:nvSpPr>
        <p:spPr>
          <a:xfrm>
            <a:off x="8875423" y="1438482"/>
            <a:ext cx="855573" cy="857161"/>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92065" y="1655630"/>
            <a:ext cx="1867340" cy="51810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01</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学习单元一</a:t>
              </a:r>
              <a:endParaRPr lang="zh-CN" altLang="en-US" dirty="0">
                <a:ea typeface="宋体" panose="02010600030101010101" pitchFamily="2" charset="-122"/>
              </a:endParaRPr>
            </a:p>
          </p:txBody>
        </p:sp>
      </p:grpSp>
      <p:grpSp>
        <p:nvGrpSpPr>
          <p:cNvPr id="5" name="组合 4"/>
          <p:cNvGrpSpPr/>
          <p:nvPr/>
        </p:nvGrpSpPr>
        <p:grpSpPr>
          <a:xfrm>
            <a:off x="-91430" y="2470250"/>
            <a:ext cx="1866706" cy="51810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02</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学习单元二</a:t>
              </a:r>
              <a:endParaRPr lang="zh-CN" altLang="en-US" dirty="0">
                <a:ea typeface="宋体" panose="02010600030101010101" pitchFamily="2" charset="-122"/>
              </a:endParaRPr>
            </a:p>
          </p:txBody>
        </p:sp>
      </p:grpSp>
      <p:grpSp>
        <p:nvGrpSpPr>
          <p:cNvPr id="4" name="组合 3"/>
          <p:cNvGrpSpPr/>
          <p:nvPr/>
        </p:nvGrpSpPr>
        <p:grpSpPr>
          <a:xfrm>
            <a:off x="-91430" y="3284870"/>
            <a:ext cx="1866706" cy="51810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03</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学习单元三</a:t>
              </a:r>
              <a:endParaRPr lang="zh-CN" altLang="en-US" dirty="0">
                <a:ea typeface="宋体" panose="02010600030101010101" pitchFamily="2" charset="-122"/>
              </a:endParaRPr>
            </a:p>
          </p:txBody>
        </p:sp>
      </p:grpSp>
      <p:grpSp>
        <p:nvGrpSpPr>
          <p:cNvPr id="3" name="组合 2"/>
          <p:cNvGrpSpPr/>
          <p:nvPr/>
        </p:nvGrpSpPr>
        <p:grpSpPr>
          <a:xfrm>
            <a:off x="-92700" y="4099490"/>
            <a:ext cx="1867975" cy="51810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04</a:t>
              </a:r>
              <a:endParaRPr lang="zh-CN" alt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学习单元四</a:t>
              </a:r>
              <a:endParaRPr lang="zh-CN" altLang="en-US" dirty="0">
                <a:ea typeface="宋体" panose="02010600030101010101" pitchFamily="2" charset="-122"/>
              </a:endParaRPr>
            </a:p>
          </p:txBody>
        </p:sp>
      </p:grpSp>
      <p:grpSp>
        <p:nvGrpSpPr>
          <p:cNvPr id="2" name="组合 1"/>
          <p:cNvGrpSpPr/>
          <p:nvPr/>
        </p:nvGrpSpPr>
        <p:grpSpPr>
          <a:xfrm>
            <a:off x="-92700" y="4914110"/>
            <a:ext cx="1867975" cy="51810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05</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学习单元五</a:t>
              </a:r>
              <a:endParaRPr lang="zh-CN" altLang="en-US" dirty="0">
                <a:ea typeface="宋体" panose="02010600030101010101" pitchFamily="2" charset="-122"/>
              </a:endParaRPr>
            </a:p>
          </p:txBody>
        </p:sp>
      </p:grpSp>
      <p:pic>
        <p:nvPicPr>
          <p:cNvPr id="58" name="Picture 4" descr="C:\Users\cxy\Desktop\《心理健康》\图\56848061dc9ea.jpg56848061dc9ea"/>
          <p:cNvPicPr/>
          <p:nvPr/>
        </p:nvPicPr>
        <p:blipFill>
          <a:blip r:embed="rId4"/>
          <a:srcRect r="35925"/>
          <a:stretch>
            <a:fillRect/>
          </a:stretch>
        </p:blipFill>
        <p:spPr>
          <a:xfrm>
            <a:off x="5349953" y="2877877"/>
            <a:ext cx="3761983" cy="3761983"/>
          </a:xfrm>
          <a:prstGeom prst="ellipse">
            <a:avLst/>
          </a:prstGeom>
          <a:noFill/>
          <a:ln w="9525">
            <a:noFill/>
          </a:ln>
        </p:spPr>
      </p:pic>
      <p:sp>
        <p:nvSpPr>
          <p:cNvPr id="5178" name="椭圆 105"/>
          <p:cNvSpPr/>
          <p:nvPr/>
        </p:nvSpPr>
        <p:spPr>
          <a:xfrm>
            <a:off x="8283347" y="4689344"/>
            <a:ext cx="1834959" cy="1836547"/>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12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129"/>
                                        </p:tgtEl>
                                        <p:attrNameLst>
                                          <p:attrName>ppt_w</p:attrName>
                                        </p:attrNameLst>
                                      </p:cBhvr>
                                      <p:tavLst>
                                        <p:tav tm="0">
                                          <p:val>
                                            <p:strVal val="ppt_w"/>
                                          </p:val>
                                        </p:tav>
                                        <p:tav tm="100000">
                                          <p:val>
                                            <p:fltVal val="0.000000"/>
                                          </p:val>
                                        </p:tav>
                                      </p:tavLst>
                                    </p:anim>
                                    <p:anim calcmode="lin" valueType="num">
                                      <p:cBhvr>
                                        <p:cTn id="9" dur="500"/>
                                        <p:tgtEl>
                                          <p:spTgt spid="5129"/>
                                        </p:tgtEl>
                                        <p:attrNameLst>
                                          <p:attrName>ppt_h</p:attrName>
                                        </p:attrNameLst>
                                      </p:cBhvr>
                                      <p:tavLst>
                                        <p:tav tm="0">
                                          <p:val>
                                            <p:strVal val="ppt_h"/>
                                          </p:val>
                                        </p:tav>
                                        <p:tav tm="100000">
                                          <p:val>
                                            <p:fltVal val="0.000000"/>
                                          </p:val>
                                        </p:tav>
                                      </p:tavLst>
                                    </p:anim>
                                    <p:animEffect filter="fade">
                                      <p:cBhvr>
                                        <p:cTn id="10" dur="500"/>
                                        <p:tgtEl>
                                          <p:spTgt spid="5129"/>
                                        </p:tgtEl>
                                      </p:cBhvr>
                                    </p:animEffect>
                                    <p:set>
                                      <p:cBhvr>
                                        <p:cTn id="11" dur="1" fill="hold">
                                          <p:stCondLst>
                                            <p:cond delay="499"/>
                                          </p:stCondLst>
                                        </p:cTn>
                                        <p:tgtEl>
                                          <p:spTgt spid="5129"/>
                                        </p:tgtEl>
                                        <p:attrNameLst>
                                          <p:attrName>style.visibility</p:attrName>
                                        </p:attrNameLst>
                                      </p:cBhvr>
                                      <p:to>
                                        <p:strVal val="hidden"/>
                                      </p:to>
                                    </p:set>
                                  </p:childTnLst>
                                </p:cTn>
                              </p:par>
                              <p:par>
                                <p:cTn id="12" presetID="15" presetClass="exit" presetSubtype="0" fill="hold" grpId="0" nodeType="withEffect">
                                  <p:stCondLst>
                                    <p:cond delay="500"/>
                                  </p:stCondLst>
                                  <p:childTnLst>
                                    <p:anim calcmode="lin" valueType="num">
                                      <p:cBhvr>
                                        <p:cTn id="13" dur="500"/>
                                        <p:tgtEl>
                                          <p:spTgt spid="5178"/>
                                        </p:tgtEl>
                                        <p:attrNameLst>
                                          <p:attrName>ppt_w</p:attrName>
                                        </p:attrNameLst>
                                      </p:cBhvr>
                                      <p:tavLst>
                                        <p:tav tm="0">
                                          <p:val>
                                            <p:strVal val="ppt_w"/>
                                          </p:val>
                                        </p:tav>
                                        <p:tav tm="100000">
                                          <p:val>
                                            <p:fltVal val="0.000000"/>
                                          </p:val>
                                        </p:tav>
                                      </p:tavLst>
                                    </p:anim>
                                    <p:anim calcmode="lin" valueType="num">
                                      <p:cBhvr>
                                        <p:cTn id="14" dur="500"/>
                                        <p:tgtEl>
                                          <p:spTgt spid="5178"/>
                                        </p:tgtEl>
                                        <p:attrNameLst>
                                          <p:attrName>ppt_h</p:attrName>
                                        </p:attrNameLst>
                                      </p:cBhvr>
                                      <p:tavLst>
                                        <p:tav tm="0">
                                          <p:val>
                                            <p:strVal val="ppt_h"/>
                                          </p:val>
                                        </p:tav>
                                        <p:tav tm="100000">
                                          <p:val>
                                            <p:fltVal val="0.000000"/>
                                          </p:val>
                                        </p:tav>
                                      </p:tavLst>
                                    </p:anim>
                                    <p:anim calcmode="lin" valueType="num">
                                      <p:cBhvr>
                                        <p:cTn id="15" dur="500"/>
                                        <p:tgtEl>
                                          <p:spTgt spid="51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1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178"/>
                                        </p:tgtEl>
                                        <p:attrNameLst>
                                          <p:attrName>style.visibility</p:attrName>
                                        </p:attrNameLst>
                                      </p:cBhvr>
                                      <p:to>
                                        <p:strVal val="hidden"/>
                                      </p:to>
                                    </p:set>
                                  </p:childTnLst>
                                </p:cTn>
                              </p:par>
                              <p:par>
                                <p:cTn id="18" presetID="15" presetClass="exit" presetSubtype="0" fill="hold" grpId="0" nodeType="withEffect">
                                  <p:stCondLst>
                                    <p:cond delay="600"/>
                                  </p:stCondLst>
                                  <p:childTnLst>
                                    <p:anim calcmode="lin" valueType="num">
                                      <p:cBhvr>
                                        <p:cTn id="19" dur="500"/>
                                        <p:tgtEl>
                                          <p:spTgt spid="5151"/>
                                        </p:tgtEl>
                                        <p:attrNameLst>
                                          <p:attrName>ppt_w</p:attrName>
                                        </p:attrNameLst>
                                      </p:cBhvr>
                                      <p:tavLst>
                                        <p:tav tm="0">
                                          <p:val>
                                            <p:strVal val="ppt_w"/>
                                          </p:val>
                                        </p:tav>
                                        <p:tav tm="100000">
                                          <p:val>
                                            <p:fltVal val="0.000000"/>
                                          </p:val>
                                        </p:tav>
                                      </p:tavLst>
                                    </p:anim>
                                    <p:anim calcmode="lin" valueType="num">
                                      <p:cBhvr>
                                        <p:cTn id="20" dur="500"/>
                                        <p:tgtEl>
                                          <p:spTgt spid="5151"/>
                                        </p:tgtEl>
                                        <p:attrNameLst>
                                          <p:attrName>ppt_h</p:attrName>
                                        </p:attrNameLst>
                                      </p:cBhvr>
                                      <p:tavLst>
                                        <p:tav tm="0">
                                          <p:val>
                                            <p:strVal val="ppt_h"/>
                                          </p:val>
                                        </p:tav>
                                        <p:tav tm="100000">
                                          <p:val>
                                            <p:fltVal val="0.000000"/>
                                          </p:val>
                                        </p:tav>
                                      </p:tavLst>
                                    </p:anim>
                                    <p:anim calcmode="lin" valueType="num">
                                      <p:cBhvr>
                                        <p:cTn id="21" dur="500"/>
                                        <p:tgtEl>
                                          <p:spTgt spid="515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515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5151"/>
                                        </p:tgtEl>
                                        <p:attrNameLst>
                                          <p:attrName>style.visibility</p:attrName>
                                        </p:attrNameLst>
                                      </p:cBhvr>
                                      <p:to>
                                        <p:strVal val="hidden"/>
                                      </p:to>
                                    </p:set>
                                  </p:childTnLst>
                                </p:cTn>
                              </p:par>
                              <p:par>
                                <p:cTn id="24" presetID="15" presetClass="exit" presetSubtype="0" fill="hold" grpId="0" nodeType="withEffect">
                                  <p:stCondLst>
                                    <p:cond delay="700"/>
                                  </p:stCondLst>
                                  <p:childTnLst>
                                    <p:anim calcmode="lin" valueType="num">
                                      <p:cBhvr>
                                        <p:cTn id="25" dur="500"/>
                                        <p:tgtEl>
                                          <p:spTgt spid="5152"/>
                                        </p:tgtEl>
                                        <p:attrNameLst>
                                          <p:attrName>ppt_w</p:attrName>
                                        </p:attrNameLst>
                                      </p:cBhvr>
                                      <p:tavLst>
                                        <p:tav tm="0">
                                          <p:val>
                                            <p:strVal val="ppt_w"/>
                                          </p:val>
                                        </p:tav>
                                        <p:tav tm="100000">
                                          <p:val>
                                            <p:fltVal val="0.000000"/>
                                          </p:val>
                                        </p:tav>
                                      </p:tavLst>
                                    </p:anim>
                                    <p:anim calcmode="lin" valueType="num">
                                      <p:cBhvr>
                                        <p:cTn id="26" dur="500"/>
                                        <p:tgtEl>
                                          <p:spTgt spid="5152"/>
                                        </p:tgtEl>
                                        <p:attrNameLst>
                                          <p:attrName>ppt_h</p:attrName>
                                        </p:attrNameLst>
                                      </p:cBhvr>
                                      <p:tavLst>
                                        <p:tav tm="0">
                                          <p:val>
                                            <p:strVal val="ppt_h"/>
                                          </p:val>
                                        </p:tav>
                                        <p:tav tm="100000">
                                          <p:val>
                                            <p:fltVal val="0.000000"/>
                                          </p:val>
                                        </p:tav>
                                      </p:tavLst>
                                    </p:anim>
                                    <p:anim calcmode="lin" valueType="num">
                                      <p:cBhvr>
                                        <p:cTn id="27" dur="500"/>
                                        <p:tgtEl>
                                          <p:spTgt spid="515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515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5152"/>
                                        </p:tgtEl>
                                        <p:attrNameLst>
                                          <p:attrName>style.visibility</p:attrName>
                                        </p:attrNameLst>
                                      </p:cBhvr>
                                      <p:to>
                                        <p:strVal val="hidden"/>
                                      </p:to>
                                    </p:set>
                                  </p:childTnLst>
                                </p:cTn>
                              </p:par>
                              <p:par>
                                <p:cTn id="30" presetID="15" presetClass="exit" presetSubtype="0" fill="hold" nodeType="withEffect">
                                  <p:stCondLst>
                                    <p:cond delay="400"/>
                                  </p:stCondLst>
                                  <p:childTnLst>
                                    <p:anim calcmode="lin" valueType="num">
                                      <p:cBhvr>
                                        <p:cTn id="31" dur="500"/>
                                        <p:tgtEl>
                                          <p:spTgt spid="58"/>
                                        </p:tgtEl>
                                        <p:attrNameLst>
                                          <p:attrName>ppt_w</p:attrName>
                                        </p:attrNameLst>
                                      </p:cBhvr>
                                      <p:tavLst>
                                        <p:tav tm="0">
                                          <p:val>
                                            <p:strVal val="ppt_w"/>
                                          </p:val>
                                        </p:tav>
                                        <p:tav tm="100000">
                                          <p:val>
                                            <p:fltVal val="0.000000"/>
                                          </p:val>
                                        </p:tav>
                                      </p:tavLst>
                                    </p:anim>
                                    <p:anim calcmode="lin" valueType="num">
                                      <p:cBhvr>
                                        <p:cTn id="32" dur="500"/>
                                        <p:tgtEl>
                                          <p:spTgt spid="58"/>
                                        </p:tgtEl>
                                        <p:attrNameLst>
                                          <p:attrName>ppt_h</p:attrName>
                                        </p:attrNameLst>
                                      </p:cBhvr>
                                      <p:tavLst>
                                        <p:tav tm="0">
                                          <p:val>
                                            <p:strVal val="ppt_h"/>
                                          </p:val>
                                        </p:tav>
                                        <p:tav tm="100000">
                                          <p:val>
                                            <p:fltVal val="0.000000"/>
                                          </p:val>
                                        </p:tav>
                                      </p:tavLst>
                                    </p:anim>
                                    <p:anim calcmode="lin" valueType="num">
                                      <p:cBhvr>
                                        <p:cTn id="33"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bldLvl="0" animBg="1"/>
      <p:bldP spid="5152" grpId="0" bldLvl="0" animBg="1"/>
      <p:bldP spid="517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635" y="1124190"/>
            <a:ext cx="1701623"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92065" y="1655630"/>
            <a:ext cx="1867340" cy="51810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91430" y="2470250"/>
            <a:ext cx="1866706" cy="51810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91430" y="3284870"/>
            <a:ext cx="1866706" cy="51810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grpSp>
        <p:nvGrpSpPr>
          <p:cNvPr id="20" name="组合 19"/>
          <p:cNvGrpSpPr/>
          <p:nvPr/>
        </p:nvGrpSpPr>
        <p:grpSpPr>
          <a:xfrm>
            <a:off x="-92700" y="4099490"/>
            <a:ext cx="1867975" cy="51810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92700" y="4914110"/>
            <a:ext cx="1867975" cy="51810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ea typeface="宋体" panose="02010600030101010101" pitchFamily="2" charset="-122"/>
              </a:endParaRPr>
            </a:p>
          </p:txBody>
        </p:sp>
      </p:grpSp>
      <p:sp>
        <p:nvSpPr>
          <p:cNvPr id="55" name="矩形 14"/>
          <p:cNvSpPr/>
          <p:nvPr/>
        </p:nvSpPr>
        <p:spPr>
          <a:xfrm>
            <a:off x="1846706" y="1124190"/>
            <a:ext cx="10343072"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 name="标题 1"/>
          <p:cNvSpPr/>
          <p:nvPr/>
        </p:nvSpPr>
        <p:spPr>
          <a:xfrm>
            <a:off x="9965287" y="592750"/>
            <a:ext cx="994306" cy="328261"/>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pitchFamily="2" charset="-122"/>
                <a:ea typeface="微软雅黑" panose="020B0503020204020204" pitchFamily="2" charset="-122"/>
                <a:sym typeface="宋体" panose="02010600030101010101" pitchFamily="2" charset="-122"/>
              </a:rPr>
              <a:t>目录页</a:t>
            </a:r>
            <a:endParaRPr lang="zh-CN" altLang="en-US" sz="1400">
              <a:ea typeface="宋体" panose="02010600030101010101" pitchFamily="2" charset="-122"/>
            </a:endParaRPr>
          </a:p>
        </p:txBody>
      </p:sp>
      <p:sp>
        <p:nvSpPr>
          <p:cNvPr id="57" name="直接连接符 17"/>
          <p:cNvSpPr/>
          <p:nvPr/>
        </p:nvSpPr>
        <p:spPr>
          <a:xfrm>
            <a:off x="10959593" y="625767"/>
            <a:ext cx="0" cy="261911"/>
          </a:xfrm>
          <a:prstGeom prst="line">
            <a:avLst/>
          </a:prstGeom>
          <a:ln w="9525" cap="flat" cmpd="sng">
            <a:solidFill>
              <a:srgbClr val="BFBFBF"/>
            </a:solidFill>
            <a:prstDash val="solid"/>
            <a:headEnd type="none" w="med" len="med"/>
            <a:tailEnd type="none" w="med" len="med"/>
          </a:ln>
        </p:spPr>
      </p:sp>
      <p:pic>
        <p:nvPicPr>
          <p:cNvPr id="58" name="Picture 4" descr="C:\Users\cxy\Desktop\《心理健康》\图\56848061dc9ea.jpg56848061dc9ea"/>
          <p:cNvPicPr/>
          <p:nvPr/>
        </p:nvPicPr>
        <p:blipFill>
          <a:blip r:embed="rId2"/>
          <a:srcRect r="35925"/>
          <a:stretch>
            <a:fillRect/>
          </a:stretch>
        </p:blipFill>
        <p:spPr>
          <a:xfrm>
            <a:off x="5349953" y="2877877"/>
            <a:ext cx="3761983" cy="3761983"/>
          </a:xfrm>
          <a:prstGeom prst="ellipse">
            <a:avLst/>
          </a:prstGeom>
          <a:noFill/>
          <a:ln w="9525">
            <a:noFill/>
          </a:ln>
        </p:spPr>
      </p:pic>
      <p:grpSp>
        <p:nvGrpSpPr>
          <p:cNvPr id="59" name="组合 58"/>
          <p:cNvGrpSpPr/>
          <p:nvPr/>
        </p:nvGrpSpPr>
        <p:grpSpPr>
          <a:xfrm>
            <a:off x="3276894" y="1441657"/>
            <a:ext cx="5866789" cy="4081089"/>
            <a:chOff x="0" y="0"/>
            <a:chExt cx="5868144" cy="3383601"/>
          </a:xfrm>
        </p:grpSpPr>
        <p:sp>
          <p:nvSpPr>
            <p:cNvPr id="6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 name="TextBox 44"/>
            <p:cNvSpPr/>
            <p:nvPr/>
          </p:nvSpPr>
          <p:spPr>
            <a:xfrm>
              <a:off x="1152128" y="108847"/>
              <a:ext cx="902811" cy="454873"/>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目录</a:t>
              </a:r>
              <a:endParaRPr lang="zh-CN" altLang="en-US" dirty="0">
                <a:ea typeface="宋体" panose="02010600030101010101" pitchFamily="2" charset="-122"/>
              </a:endParaRPr>
            </a:p>
          </p:txBody>
        </p:sp>
        <p:grpSp>
          <p:nvGrpSpPr>
            <p:cNvPr id="63" name="组合 62"/>
            <p:cNvGrpSpPr/>
            <p:nvPr/>
          </p:nvGrpSpPr>
          <p:grpSpPr>
            <a:xfrm>
              <a:off x="23446" y="907654"/>
              <a:ext cx="1745384" cy="301078"/>
              <a:chOff x="0" y="0"/>
              <a:chExt cx="1745384" cy="301078"/>
            </a:xfrm>
          </p:grpSpPr>
          <p:sp>
            <p:nvSpPr>
              <p:cNvPr id="6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5" name="TextBox 47"/>
              <p:cNvSpPr/>
              <p:nvPr/>
            </p:nvSpPr>
            <p:spPr>
              <a:xfrm>
                <a:off x="301060" y="0"/>
                <a:ext cx="1444324" cy="186262"/>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66" name="组合 65"/>
            <p:cNvGrpSpPr/>
            <p:nvPr/>
          </p:nvGrpSpPr>
          <p:grpSpPr>
            <a:xfrm>
              <a:off x="23446" y="1446880"/>
              <a:ext cx="2646740" cy="319043"/>
              <a:chOff x="0" y="0"/>
              <a:chExt cx="2646740" cy="319043"/>
            </a:xfrm>
          </p:grpSpPr>
          <p:sp>
            <p:nvSpPr>
              <p:cNvPr id="6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TextBox 50"/>
              <p:cNvSpPr/>
              <p:nvPr/>
            </p:nvSpPr>
            <p:spPr>
              <a:xfrm>
                <a:off x="301352" y="0"/>
                <a:ext cx="2345388"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69" name="组合 68"/>
            <p:cNvGrpSpPr/>
            <p:nvPr/>
          </p:nvGrpSpPr>
          <p:grpSpPr>
            <a:xfrm>
              <a:off x="23446" y="1986106"/>
              <a:ext cx="2050675" cy="319043"/>
              <a:chOff x="0" y="0"/>
              <a:chExt cx="2050675" cy="319043"/>
            </a:xfrm>
          </p:grpSpPr>
          <p:sp>
            <p:nvSpPr>
              <p:cNvPr id="7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 name="TextBox 53"/>
              <p:cNvSpPr/>
              <p:nvPr/>
            </p:nvSpPr>
            <p:spPr>
              <a:xfrm>
                <a:off x="301663" y="0"/>
                <a:ext cx="1749012"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grpSp>
          <p:nvGrpSpPr>
            <p:cNvPr id="72" name="组合 71"/>
            <p:cNvGrpSpPr/>
            <p:nvPr/>
          </p:nvGrpSpPr>
          <p:grpSpPr>
            <a:xfrm>
              <a:off x="23446" y="2525332"/>
              <a:ext cx="1745836" cy="319043"/>
              <a:chOff x="0" y="0"/>
              <a:chExt cx="1745836" cy="319043"/>
            </a:xfrm>
          </p:grpSpPr>
          <p:sp>
            <p:nvSpPr>
              <p:cNvPr id="7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 name="TextBox 56"/>
              <p:cNvSpPr/>
              <p:nvPr/>
            </p:nvSpPr>
            <p:spPr>
              <a:xfrm>
                <a:off x="301663" y="0"/>
                <a:ext cx="1444173"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75" name="组合 74"/>
            <p:cNvGrpSpPr/>
            <p:nvPr/>
          </p:nvGrpSpPr>
          <p:grpSpPr>
            <a:xfrm>
              <a:off x="23446" y="3064558"/>
              <a:ext cx="1745384" cy="319043"/>
              <a:chOff x="0" y="0"/>
              <a:chExt cx="1745384" cy="319043"/>
            </a:xfrm>
          </p:grpSpPr>
          <p:sp>
            <p:nvSpPr>
              <p:cNvPr id="7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7" name="TextBox 59"/>
              <p:cNvSpPr/>
              <p:nvPr/>
            </p:nvSpPr>
            <p:spPr>
              <a:xfrm>
                <a:off x="301060" y="0"/>
                <a:ext cx="1444324"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ea typeface="宋体" panose="02010600030101010101" pitchFamily="2" charset="-122"/>
                </a:endParaRPr>
              </a:p>
            </p:txBody>
          </p:sp>
        </p:grpSp>
      </p:grpSp>
      <p:sp>
        <p:nvSpPr>
          <p:cNvPr id="78" name="椭圆 68"/>
          <p:cNvSpPr/>
          <p:nvPr/>
        </p:nvSpPr>
        <p:spPr>
          <a:xfrm>
            <a:off x="9046856" y="2911529"/>
            <a:ext cx="1368282" cy="1368282"/>
          </a:xfrm>
          <a:prstGeom prst="ellipse">
            <a:avLst/>
          </a:prstGeom>
          <a:blipFill rotWithShape="1">
            <a:blip r:embed="rId3"/>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9" name="椭圆 69"/>
          <p:cNvSpPr/>
          <p:nvPr/>
        </p:nvSpPr>
        <p:spPr>
          <a:xfrm>
            <a:off x="8875423" y="1438482"/>
            <a:ext cx="855573" cy="857161"/>
          </a:xfrm>
          <a:prstGeom prst="ellipse">
            <a:avLst/>
          </a:prstGeom>
          <a:blipFill rotWithShape="1">
            <a:blip r:embed="rId4"/>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0" name="椭圆 105"/>
          <p:cNvSpPr/>
          <p:nvPr/>
        </p:nvSpPr>
        <p:spPr>
          <a:xfrm>
            <a:off x="8283347" y="4689344"/>
            <a:ext cx="1834959" cy="1836547"/>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9"/>
                                        </p:tgtEl>
                                        <p:attrNameLst>
                                          <p:attrName>ppt_w</p:attrName>
                                        </p:attrNameLst>
                                      </p:cBhvr>
                                      <p:tavLst>
                                        <p:tav tm="0">
                                          <p:val>
                                            <p:strVal val="ppt_w"/>
                                          </p:val>
                                        </p:tav>
                                        <p:tav tm="100000">
                                          <p:val>
                                            <p:fltVal val="0.000000"/>
                                          </p:val>
                                        </p:tav>
                                      </p:tavLst>
                                    </p:anim>
                                    <p:anim calcmode="lin" valueType="num">
                                      <p:cBhvr>
                                        <p:cTn id="9" dur="500"/>
                                        <p:tgtEl>
                                          <p:spTgt spid="59"/>
                                        </p:tgtEl>
                                        <p:attrNameLst>
                                          <p:attrName>ppt_h</p:attrName>
                                        </p:attrNameLst>
                                      </p:cBhvr>
                                      <p:tavLst>
                                        <p:tav tm="0">
                                          <p:val>
                                            <p:strVal val="ppt_h"/>
                                          </p:val>
                                        </p:tav>
                                        <p:tav tm="100000">
                                          <p:val>
                                            <p:fltVal val="0.000000"/>
                                          </p:val>
                                        </p:tav>
                                      </p:tavLst>
                                    </p:anim>
                                    <p:animEffect filter="fade">
                                      <p:cBhvr>
                                        <p:cTn id="10" dur="500"/>
                                        <p:tgtEl>
                                          <p:spTgt spid="59"/>
                                        </p:tgtEl>
                                      </p:cBhvr>
                                    </p:animEffect>
                                    <p:set>
                                      <p:cBhvr>
                                        <p:cTn id="11" dur="1" fill="hold">
                                          <p:stCondLst>
                                            <p:cond delay="499"/>
                                          </p:stCondLst>
                                        </p:cTn>
                                        <p:tgtEl>
                                          <p:spTgt spid="59"/>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58"/>
                                        </p:tgtEl>
                                        <p:attrNameLst>
                                          <p:attrName>ppt_w</p:attrName>
                                        </p:attrNameLst>
                                      </p:cBhvr>
                                      <p:tavLst>
                                        <p:tav tm="0">
                                          <p:val>
                                            <p:strVal val="ppt_w"/>
                                          </p:val>
                                        </p:tav>
                                        <p:tav tm="100000">
                                          <p:val>
                                            <p:fltVal val="0.000000"/>
                                          </p:val>
                                        </p:tav>
                                      </p:tavLst>
                                    </p:anim>
                                    <p:anim calcmode="lin" valueType="num">
                                      <p:cBhvr>
                                        <p:cTn id="14" dur="500"/>
                                        <p:tgtEl>
                                          <p:spTgt spid="58"/>
                                        </p:tgtEl>
                                        <p:attrNameLst>
                                          <p:attrName>ppt_h</p:attrName>
                                        </p:attrNameLst>
                                      </p:cBhvr>
                                      <p:tavLst>
                                        <p:tav tm="0">
                                          <p:val>
                                            <p:strVal val="ppt_h"/>
                                          </p:val>
                                        </p:tav>
                                        <p:tav tm="100000">
                                          <p:val>
                                            <p:fltVal val="0.000000"/>
                                          </p:val>
                                        </p:tav>
                                      </p:tavLst>
                                    </p:anim>
                                    <p:anim calcmode="lin" valueType="num">
                                      <p:cBhvr>
                                        <p:cTn id="15"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8"/>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80"/>
                                        </p:tgtEl>
                                        <p:attrNameLst>
                                          <p:attrName>ppt_w</p:attrName>
                                        </p:attrNameLst>
                                      </p:cBhvr>
                                      <p:tavLst>
                                        <p:tav tm="0">
                                          <p:val>
                                            <p:strVal val="ppt_w"/>
                                          </p:val>
                                        </p:tav>
                                        <p:tav tm="100000">
                                          <p:val>
                                            <p:fltVal val="0.000000"/>
                                          </p:val>
                                        </p:tav>
                                      </p:tavLst>
                                    </p:anim>
                                    <p:anim calcmode="lin" valueType="num">
                                      <p:cBhvr>
                                        <p:cTn id="20" dur="500"/>
                                        <p:tgtEl>
                                          <p:spTgt spid="80"/>
                                        </p:tgtEl>
                                        <p:attrNameLst>
                                          <p:attrName>ppt_h</p:attrName>
                                        </p:attrNameLst>
                                      </p:cBhvr>
                                      <p:tavLst>
                                        <p:tav tm="0">
                                          <p:val>
                                            <p:strVal val="ppt_h"/>
                                          </p:val>
                                        </p:tav>
                                        <p:tav tm="100000">
                                          <p:val>
                                            <p:fltVal val="0.000000"/>
                                          </p:val>
                                        </p:tav>
                                      </p:tavLst>
                                    </p:anim>
                                    <p:anim calcmode="lin" valueType="num">
                                      <p:cBhvr>
                                        <p:cTn id="21" dur="500"/>
                                        <p:tgtEl>
                                          <p:spTgt spid="8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8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80"/>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78"/>
                                        </p:tgtEl>
                                        <p:attrNameLst>
                                          <p:attrName>ppt_w</p:attrName>
                                        </p:attrNameLst>
                                      </p:cBhvr>
                                      <p:tavLst>
                                        <p:tav tm="0">
                                          <p:val>
                                            <p:strVal val="ppt_w"/>
                                          </p:val>
                                        </p:tav>
                                        <p:tav tm="100000">
                                          <p:val>
                                            <p:fltVal val="0.000000"/>
                                          </p:val>
                                        </p:tav>
                                      </p:tavLst>
                                    </p:anim>
                                    <p:anim calcmode="lin" valueType="num">
                                      <p:cBhvr>
                                        <p:cTn id="26" dur="500"/>
                                        <p:tgtEl>
                                          <p:spTgt spid="78"/>
                                        </p:tgtEl>
                                        <p:attrNameLst>
                                          <p:attrName>ppt_h</p:attrName>
                                        </p:attrNameLst>
                                      </p:cBhvr>
                                      <p:tavLst>
                                        <p:tav tm="0">
                                          <p:val>
                                            <p:strVal val="ppt_h"/>
                                          </p:val>
                                        </p:tav>
                                        <p:tav tm="100000">
                                          <p:val>
                                            <p:fltVal val="0.000000"/>
                                          </p:val>
                                        </p:tav>
                                      </p:tavLst>
                                    </p:anim>
                                    <p:anim calcmode="lin" valueType="num">
                                      <p:cBhvr>
                                        <p:cTn id="27" dur="500"/>
                                        <p:tgtEl>
                                          <p:spTgt spid="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78"/>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9"/>
                                        </p:tgtEl>
                                        <p:attrNameLst>
                                          <p:attrName>ppt_w</p:attrName>
                                        </p:attrNameLst>
                                      </p:cBhvr>
                                      <p:tavLst>
                                        <p:tav tm="0">
                                          <p:val>
                                            <p:strVal val="ppt_w"/>
                                          </p:val>
                                        </p:tav>
                                        <p:tav tm="100000">
                                          <p:val>
                                            <p:fltVal val="0.000000"/>
                                          </p:val>
                                        </p:tav>
                                      </p:tavLst>
                                    </p:anim>
                                    <p:anim calcmode="lin" valueType="num">
                                      <p:cBhvr>
                                        <p:cTn id="32" dur="500"/>
                                        <p:tgtEl>
                                          <p:spTgt spid="79"/>
                                        </p:tgtEl>
                                        <p:attrNameLst>
                                          <p:attrName>ppt_h</p:attrName>
                                        </p:attrNameLst>
                                      </p:cBhvr>
                                      <p:tavLst>
                                        <p:tav tm="0">
                                          <p:val>
                                            <p:strVal val="ppt_h"/>
                                          </p:val>
                                        </p:tav>
                                        <p:tav tm="100000">
                                          <p:val>
                                            <p:fltVal val="0.000000"/>
                                          </p:val>
                                        </p:tav>
                                      </p:tavLst>
                                    </p:anim>
                                    <p:anim calcmode="lin" valueType="num">
                                      <p:cBhvr>
                                        <p:cTn id="33" dur="500"/>
                                        <p:tgtEl>
                                          <p:spTgt spid="7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7894"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sp>
        <p:nvSpPr>
          <p:cNvPr id="37895" name="矩形 6"/>
          <p:cNvSpPr/>
          <p:nvPr/>
        </p:nvSpPr>
        <p:spPr>
          <a:xfrm>
            <a:off x="10329863" y="6237288"/>
            <a:ext cx="1093787" cy="369887"/>
          </a:xfrm>
          <a:prstGeom prst="rect">
            <a:avLst/>
          </a:prstGeom>
          <a:noFill/>
          <a:ln w="9525">
            <a:noFill/>
          </a:ln>
        </p:spPr>
        <p:txBody>
          <a:bodyPr/>
          <a:p>
            <a:pPr lvl="0">
              <a:lnSpc>
                <a:spcPct val="100000"/>
              </a:lnSpc>
            </a:pPr>
            <a:r>
              <a:rPr lang="zh-CN" altLang="en-US" sz="1600">
                <a:solidFill>
                  <a:srgbClr val="7BC143"/>
                </a:solidFill>
                <a:latin typeface="微软雅黑" panose="020B0503020204020204" pitchFamily="2" charset="-122"/>
                <a:ea typeface="微软雅黑" panose="020B0503020204020204" pitchFamily="2" charset="-122"/>
                <a:sym typeface="微软雅黑" panose="020B0503020204020204" pitchFamily="2" charset="-122"/>
              </a:rPr>
              <a:t>第 </a:t>
            </a:r>
            <a:r>
              <a:rPr lang="en-US" altLang="zh-CN" sz="1600">
                <a:solidFill>
                  <a:srgbClr val="7BC143"/>
                </a:solidFill>
                <a:latin typeface="Calibri" panose="020F0502020204030204" charset="0"/>
                <a:ea typeface="宋体" panose="02010600030101010101" pitchFamily="2" charset="-122"/>
                <a:sym typeface="宋体" panose="02010600030101010101" pitchFamily="2" charset="-122"/>
              </a:rPr>
              <a:t>*  </a:t>
            </a:r>
            <a:r>
              <a:rPr lang="zh-CN" altLang="en-US" sz="1600">
                <a:solidFill>
                  <a:srgbClr val="7BC143"/>
                </a:solidFill>
                <a:latin typeface="微软雅黑" panose="020B0503020204020204" pitchFamily="2" charset="-122"/>
                <a:ea typeface="微软雅黑" panose="020B0503020204020204" pitchFamily="2" charset="-122"/>
                <a:sym typeface="微软雅黑" panose="020B0503020204020204" pitchFamily="2" charset="-122"/>
              </a:rPr>
              <a:t>页</a:t>
            </a:r>
            <a:endParaRPr lang="zh-CN" altLang="en-US">
              <a:ea typeface="宋体" panose="02010600030101010101" pitchFamily="2" charset="-122"/>
            </a:endParaRPr>
          </a:p>
        </p:txBody>
      </p:sp>
      <p:sp>
        <p:nvSpPr>
          <p:cNvPr id="37923" name="矩形 123"/>
          <p:cNvSpPr/>
          <p:nvPr/>
        </p:nvSpPr>
        <p:spPr>
          <a:xfrm>
            <a:off x="3756025" y="1700530"/>
            <a:ext cx="7451725" cy="1655445"/>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7925" name="矩形 129"/>
          <p:cNvSpPr/>
          <p:nvPr/>
        </p:nvSpPr>
        <p:spPr>
          <a:xfrm>
            <a:off x="4773613"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01</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pitchFamily="2" charset="-122"/>
                <a:ea typeface="微软雅黑" panose="020B0503020204020204" pitchFamily="2" charset="-122"/>
                <a:sym typeface="微软雅黑" panose="020B0503020204020204" pitchFamily="2" charset="-122"/>
              </a:rPr>
              <a:t>什么是感恩心态</a:t>
            </a:r>
            <a:endParaRPr lang="zh-CN" altLang="en-US" dirty="0">
              <a:ea typeface="宋体" panose="02010600030101010101" pitchFamily="2" charset="-122"/>
            </a:endParaRPr>
          </a:p>
        </p:txBody>
      </p:sp>
      <p:sp>
        <p:nvSpPr>
          <p:cNvPr id="37926" name="矩形 131"/>
          <p:cNvSpPr/>
          <p:nvPr/>
        </p:nvSpPr>
        <p:spPr>
          <a:xfrm>
            <a:off x="6946900"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02</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pitchFamily="2" charset="-122"/>
                <a:ea typeface="微软雅黑" panose="020B0503020204020204" pitchFamily="2" charset="-122"/>
                <a:sym typeface="微软雅黑" panose="020B0503020204020204" pitchFamily="2" charset="-122"/>
              </a:rPr>
              <a:t>为何要感恩心态</a:t>
            </a:r>
            <a:endParaRPr lang="zh-CN" altLang="en-US" dirty="0">
              <a:ea typeface="宋体" panose="02010600030101010101" pitchFamily="2" charset="-122"/>
            </a:endParaRPr>
          </a:p>
        </p:txBody>
      </p:sp>
      <p:sp>
        <p:nvSpPr>
          <p:cNvPr id="37927" name="矩形 132"/>
          <p:cNvSpPr/>
          <p:nvPr/>
        </p:nvSpPr>
        <p:spPr>
          <a:xfrm>
            <a:off x="9118600"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03</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pitchFamily="2" charset="-122"/>
                <a:ea typeface="微软雅黑" panose="020B0503020204020204" pitchFamily="2" charset="-122"/>
                <a:sym typeface="微软雅黑" panose="020B0503020204020204" pitchFamily="2" charset="-122"/>
              </a:rPr>
              <a:t>感恩心态该如何做</a:t>
            </a:r>
            <a:endParaRPr lang="zh-CN" altLang="en-US" dirty="0">
              <a:ea typeface="宋体" panose="02010600030101010101" pitchFamily="2" charset="-122"/>
            </a:endParaRPr>
          </a:p>
        </p:txBody>
      </p:sp>
      <p:sp>
        <p:nvSpPr>
          <p:cNvPr id="37928" name="矩形 8"/>
          <p:cNvSpPr/>
          <p:nvPr/>
        </p:nvSpPr>
        <p:spPr>
          <a:xfrm>
            <a:off x="3359150" y="1700213"/>
            <a:ext cx="288925" cy="1655762"/>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7929" name="Picture 15" descr="C:\Documents and Settings\tdz\桌面\baby01.jpg"/>
          <p:cNvPicPr>
            <a:picLocks noChangeAspect="1"/>
          </p:cNvPicPr>
          <p:nvPr/>
        </p:nvPicPr>
        <p:blipFill>
          <a:blip r:embed="rId1"/>
          <a:stretch>
            <a:fillRect/>
          </a:stretch>
        </p:blipFill>
        <p:spPr>
          <a:xfrm>
            <a:off x="8902700" y="1863725"/>
            <a:ext cx="2160588" cy="1349375"/>
          </a:xfrm>
          <a:prstGeom prst="rect">
            <a:avLst/>
          </a:prstGeom>
          <a:blipFill rotWithShape="1">
            <a:blip r:embed="rId2"/>
            <a:stretch>
              <a:fillRect/>
            </a:stretch>
          </a:blipFill>
          <a:ln w="28575" cap="flat" cmpd="sng">
            <a:solidFill>
              <a:schemeClr val="bg1"/>
            </a:solidFill>
            <a:prstDash val="solid"/>
            <a:miter/>
            <a:headEnd type="none" w="med" len="med"/>
            <a:tailEnd type="none" w="med" len="med"/>
          </a:ln>
        </p:spPr>
      </p:pic>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48"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
        <p:nvSpPr>
          <p:cNvPr id="3" name="TextBox 126"/>
          <p:cNvSpPr/>
          <p:nvPr/>
        </p:nvSpPr>
        <p:spPr>
          <a:xfrm>
            <a:off x="3756025" y="1882775"/>
            <a:ext cx="4962525" cy="1402080"/>
          </a:xfrm>
          <a:prstGeom prst="rect">
            <a:avLst/>
          </a:prstGeom>
          <a:noFill/>
          <a:ln w="9525">
            <a:noFill/>
          </a:ln>
        </p:spPr>
        <p:txBody>
          <a:bodyPr wrap="square">
            <a:spAutoFit/>
          </a:bodyPr>
          <a:p>
            <a:pPr lvl="0" algn="just">
              <a:lnSpc>
                <a:spcPct val="100000"/>
              </a:lnSpc>
            </a:pPr>
            <a:r>
              <a:rPr lang="zh-CN" altLang="en-US"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　筑起生命的防火墙</a:t>
            </a:r>
            <a:r>
              <a:rPr lang="en-US" altLang="zh-CN"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a:t>
            </a:r>
            <a:r>
              <a:rPr lang="zh-CN" altLang="en-US"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中职学生生命教育与危机干预</a:t>
            </a:r>
            <a:endParaRPr lang="zh-CN" altLang="en-US"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7928"/>
                                        </p:tgtEl>
                                        <p:attrNameLst>
                                          <p:attrName>style.visibility</p:attrName>
                                        </p:attrNameLst>
                                      </p:cBhvr>
                                      <p:to>
                                        <p:strVal val="visible"/>
                                      </p:to>
                                    </p:set>
                                    <p:animEffect filter="wipe(left)">
                                      <p:cBhvr>
                                        <p:cTn id="7" dur="400"/>
                                        <p:tgtEl>
                                          <p:spTgt spid="37928"/>
                                        </p:tgtEl>
                                      </p:cBhvr>
                                    </p:animEffect>
                                  </p:childTnLst>
                                </p:cTn>
                              </p:par>
                              <p:par>
                                <p:cTn id="8" presetID="52" presetClass="entr" presetSubtype="0" fill="hold" nodeType="withEffect">
                                  <p:stCondLst>
                                    <p:cond delay="100"/>
                                  </p:stCondLst>
                                  <p:childTnLst>
                                    <p:set>
                                      <p:cBhvr>
                                        <p:cTn id="9" dur="1" fill="hold">
                                          <p:stCondLst>
                                            <p:cond delay="0"/>
                                          </p:stCondLst>
                                        </p:cTn>
                                        <p:tgtEl>
                                          <p:spTgt spid="37929"/>
                                        </p:tgtEl>
                                        <p:attrNameLst>
                                          <p:attrName>style.visibility</p:attrName>
                                        </p:attrNameLst>
                                      </p:cBhvr>
                                      <p:to>
                                        <p:strVal val="visible"/>
                                      </p:to>
                                    </p:set>
                                    <p:animScale>
                                      <p:cBhvr>
                                        <p:cTn id="10" dur="500" decel="50000" fill="hold">
                                          <p:stCondLst>
                                            <p:cond delay="0"/>
                                          </p:stCondLst>
                                        </p:cTn>
                                        <p:tgtEl>
                                          <p:spTgt spid="379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500" decel="50000" fill="hold">
                                          <p:stCondLst>
                                            <p:cond delay="0"/>
                                          </p:stCondLst>
                                        </p:cTn>
                                        <p:tgtEl>
                                          <p:spTgt spid="37929"/>
                                        </p:tgtEl>
                                        <p:attrNameLst>
                                          <p:attrName>ppt_x</p:attrName>
                                          <p:attrName>ppt_y</p:attrName>
                                        </p:attrNameLst>
                                      </p:cBhvr>
                                    </p:animMotion>
                                    <p:animEffect filter="fade">
                                      <p:cBhvr>
                                        <p:cTn id="12" dur="500"/>
                                        <p:tgtEl>
                                          <p:spTgt spid="37929"/>
                                        </p:tgtEl>
                                      </p:cBhvr>
                                    </p:animEffect>
                                  </p:childTnLst>
                                </p:cTn>
                              </p:par>
                              <p:par>
                                <p:cTn id="13" presetID="52" presetClass="entr" presetSubtype="0" fill="hold" grpId="0" nodeType="withEffect">
                                  <p:stCondLst>
                                    <p:cond delay="300"/>
                                  </p:stCondLst>
                                  <p:childTnLst>
                                    <p:set>
                                      <p:cBhvr>
                                        <p:cTn id="14" dur="1" fill="hold">
                                          <p:stCondLst>
                                            <p:cond delay="0"/>
                                          </p:stCondLst>
                                        </p:cTn>
                                        <p:tgtEl>
                                          <p:spTgt spid="37925"/>
                                        </p:tgtEl>
                                        <p:attrNameLst>
                                          <p:attrName>style.visibility</p:attrName>
                                        </p:attrNameLst>
                                      </p:cBhvr>
                                      <p:to>
                                        <p:strVal val="visible"/>
                                      </p:to>
                                    </p:set>
                                    <p:animScale>
                                      <p:cBhvr>
                                        <p:cTn id="15" dur="500" decel="50000" fill="hold">
                                          <p:stCondLst>
                                            <p:cond delay="0"/>
                                          </p:stCondLst>
                                        </p:cTn>
                                        <p:tgtEl>
                                          <p:spTgt spid="379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500" decel="50000" fill="hold">
                                          <p:stCondLst>
                                            <p:cond delay="0"/>
                                          </p:stCondLst>
                                        </p:cTn>
                                        <p:tgtEl>
                                          <p:spTgt spid="37925"/>
                                        </p:tgtEl>
                                        <p:attrNameLst>
                                          <p:attrName>ppt_x</p:attrName>
                                          <p:attrName>ppt_y</p:attrName>
                                        </p:attrNameLst>
                                      </p:cBhvr>
                                    </p:animMotion>
                                    <p:animEffect filter="fade">
                                      <p:cBhvr>
                                        <p:cTn id="17" dur="500"/>
                                        <p:tgtEl>
                                          <p:spTgt spid="37925"/>
                                        </p:tgtEl>
                                      </p:cBhvr>
                                    </p:animEffect>
                                  </p:childTnLst>
                                </p:cTn>
                              </p:par>
                              <p:par>
                                <p:cTn id="18" presetID="52" presetClass="entr" presetSubtype="0" fill="hold" grpId="0" nodeType="withEffect">
                                  <p:stCondLst>
                                    <p:cond delay="400"/>
                                  </p:stCondLst>
                                  <p:childTnLst>
                                    <p:set>
                                      <p:cBhvr>
                                        <p:cTn id="19" dur="1" fill="hold">
                                          <p:stCondLst>
                                            <p:cond delay="0"/>
                                          </p:stCondLst>
                                        </p:cTn>
                                        <p:tgtEl>
                                          <p:spTgt spid="37926"/>
                                        </p:tgtEl>
                                        <p:attrNameLst>
                                          <p:attrName>style.visibility</p:attrName>
                                        </p:attrNameLst>
                                      </p:cBhvr>
                                      <p:to>
                                        <p:strVal val="visible"/>
                                      </p:to>
                                    </p:set>
                                    <p:animScale>
                                      <p:cBhvr>
                                        <p:cTn id="20" dur="500" decel="50000" fill="hold">
                                          <p:stCondLst>
                                            <p:cond delay="0"/>
                                          </p:stCondLst>
                                        </p:cTn>
                                        <p:tgtEl>
                                          <p:spTgt spid="379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37926"/>
                                        </p:tgtEl>
                                        <p:attrNameLst>
                                          <p:attrName>ppt_x</p:attrName>
                                          <p:attrName>ppt_y</p:attrName>
                                        </p:attrNameLst>
                                      </p:cBhvr>
                                    </p:animMotion>
                                    <p:animEffect filter="fade">
                                      <p:cBhvr>
                                        <p:cTn id="22" dur="500"/>
                                        <p:tgtEl>
                                          <p:spTgt spid="37926"/>
                                        </p:tgtEl>
                                      </p:cBhvr>
                                    </p:animEffect>
                                  </p:childTnLst>
                                </p:cTn>
                              </p:par>
                              <p:par>
                                <p:cTn id="23" presetID="52" presetClass="entr" presetSubtype="0" fill="hold" grpId="0" nodeType="withEffect">
                                  <p:stCondLst>
                                    <p:cond delay="500"/>
                                  </p:stCondLst>
                                  <p:childTnLst>
                                    <p:set>
                                      <p:cBhvr>
                                        <p:cTn id="24" dur="1" fill="hold">
                                          <p:stCondLst>
                                            <p:cond delay="0"/>
                                          </p:stCondLst>
                                        </p:cTn>
                                        <p:tgtEl>
                                          <p:spTgt spid="37927"/>
                                        </p:tgtEl>
                                        <p:attrNameLst>
                                          <p:attrName>style.visibility</p:attrName>
                                        </p:attrNameLst>
                                      </p:cBhvr>
                                      <p:to>
                                        <p:strVal val="visible"/>
                                      </p:to>
                                    </p:set>
                                    <p:animScale>
                                      <p:cBhvr>
                                        <p:cTn id="25" dur="500" decel="50000" fill="hold">
                                          <p:stCondLst>
                                            <p:cond delay="0"/>
                                          </p:stCondLst>
                                        </p:cTn>
                                        <p:tgtEl>
                                          <p:spTgt spid="379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37927"/>
                                        </p:tgtEl>
                                        <p:attrNameLst>
                                          <p:attrName>ppt_x</p:attrName>
                                          <p:attrName>ppt_y</p:attrName>
                                        </p:attrNameLst>
                                      </p:cBhvr>
                                    </p:animMotion>
                                    <p:animEffect filter="fade">
                                      <p:cBhvr>
                                        <p:cTn id="27" dur="500"/>
                                        <p:tgtEl>
                                          <p:spTgt spid="37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25" grpId="0" bldLvl="0"/>
      <p:bldP spid="37926" grpId="0" bldLvl="0"/>
      <p:bldP spid="37927" grpId="0" bldLvl="0"/>
      <p:bldP spid="37928"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724" name="TextBox 3"/>
          <p:cNvSpPr/>
          <p:nvPr/>
        </p:nvSpPr>
        <p:spPr>
          <a:xfrm>
            <a:off x="10960100" y="571500"/>
            <a:ext cx="895350" cy="369888"/>
          </a:xfrm>
          <a:prstGeom prst="rect">
            <a:avLst/>
          </a:prstGeom>
          <a:noFill/>
          <a:ln w="9525">
            <a:noFill/>
          </a:ln>
        </p:spPr>
        <p:txBody>
          <a:bodyPr wrap="square">
            <a:spAutoFit/>
          </a:bodyPr>
          <a:p>
            <a:pPr lvl="0">
              <a:lnSpc>
                <a:spcPct val="100000"/>
              </a:lnSpc>
            </a:pPr>
            <a:r>
              <a:rPr lang="en-US" altLang="zh-CN" sz="1800">
                <a:solidFill>
                  <a:srgbClr val="7BC143"/>
                </a:solidFill>
                <a:latin typeface="Broadway" panose="04040905080B02020502" pitchFamily="2" charset="0"/>
                <a:ea typeface="楷体" panose="02010609060101010101" pitchFamily="1" charset="-122"/>
                <a:sym typeface="经典繁仿黑" pitchFamily="1" charset="-122"/>
              </a:rPr>
              <a:t>LOGO</a:t>
            </a:r>
            <a:endParaRPr lang="en-US" altLang="zh-CN">
              <a:ea typeface="宋体" panose="02010600030101010101" pitchFamily="2" charset="-122"/>
            </a:endParaRPr>
          </a:p>
        </p:txBody>
      </p:sp>
      <p:sp>
        <p:nvSpPr>
          <p:cNvPr id="30725" name="标题 1"/>
          <p:cNvSpPr/>
          <p:nvPr/>
        </p:nvSpPr>
        <p:spPr>
          <a:xfrm>
            <a:off x="9478963" y="638175"/>
            <a:ext cx="1449387" cy="287338"/>
          </a:xfrm>
          <a:prstGeom prst="rect">
            <a:avLst/>
          </a:prstGeom>
          <a:noFill/>
          <a:ln w="9525">
            <a:noFill/>
          </a:ln>
        </p:spPr>
        <p:txBody>
          <a:bodyPr>
            <a:normAutofit fontScale="70000"/>
          </a:bodyPr>
          <a:p>
            <a:pPr lvl="0">
              <a:lnSpc>
                <a:spcPct val="100000"/>
              </a:lnSpc>
            </a:pPr>
            <a:r>
              <a:rPr lang="zh-CN" altLang="en-US" sz="16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6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6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600" baseline="0">
                <a:solidFill>
                  <a:srgbClr val="7BC143"/>
                </a:solidFill>
                <a:latin typeface="微软雅黑" panose="020B0503020204020204" pitchFamily="2" charset="-122"/>
                <a:ea typeface="微软雅黑" panose="020B0503020204020204" pitchFamily="2" charset="-122"/>
                <a:sym typeface="宋体" panose="02010600030101010101" pitchFamily="2" charset="-122"/>
              </a:rPr>
              <a:t>第三章</a:t>
            </a:r>
            <a:endParaRPr lang="zh-CN" altLang="en-US">
              <a:ea typeface="宋体" panose="02010600030101010101" pitchFamily="2" charset="-122"/>
            </a:endParaRPr>
          </a:p>
        </p:txBody>
      </p:sp>
      <p:sp>
        <p:nvSpPr>
          <p:cNvPr id="30726"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sp>
        <p:nvSpPr>
          <p:cNvPr id="30759"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pic>
        <p:nvPicPr>
          <p:cNvPr id="30762" name="Picture 5" descr="C:\Users\cxy\Desktop\中职-《心理健康》\图\抑郁.png抑郁"/>
          <p:cNvPicPr>
            <a:picLocks noChangeAspect="1"/>
          </p:cNvPicPr>
          <p:nvPr/>
        </p:nvPicPr>
        <p:blipFill>
          <a:blip r:embed="rId1"/>
          <a:srcRect/>
          <a:stretch>
            <a:fillRect/>
          </a:stretch>
        </p:blipFill>
        <p:spPr>
          <a:xfrm>
            <a:off x="6239510" y="-60960"/>
            <a:ext cx="5951220" cy="6010910"/>
          </a:xfrm>
          <a:prstGeom prst="rect">
            <a:avLst/>
          </a:prstGeom>
          <a:noFill/>
          <a:ln w="9525">
            <a:noFill/>
          </a:ln>
        </p:spPr>
      </p:pic>
      <p:sp>
        <p:nvSpPr>
          <p:cNvPr id="3" name="圆角矩形 2"/>
          <p:cNvSpPr/>
          <p:nvPr/>
        </p:nvSpPr>
        <p:spPr>
          <a:xfrm>
            <a:off x="2225675" y="1442720"/>
            <a:ext cx="6783070" cy="4187825"/>
          </a:xfrm>
          <a:prstGeom prst="round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2405380" y="1655445"/>
            <a:ext cx="6384290" cy="377698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761" name="矩形 10"/>
          <p:cNvSpPr/>
          <p:nvPr/>
        </p:nvSpPr>
        <p:spPr>
          <a:xfrm>
            <a:off x="2710815" y="2019935"/>
            <a:ext cx="5914390" cy="3088640"/>
          </a:xfrm>
          <a:prstGeom prst="rect">
            <a:avLst/>
          </a:prstGeom>
          <a:noFill/>
          <a:ln w="9525">
            <a:noFill/>
          </a:ln>
        </p:spPr>
        <p:txBody>
          <a:bodyPr wrap="square">
            <a:spAutoFit/>
          </a:bodyPr>
          <a:p>
            <a:pPr lvl="0" algn="just">
              <a:lnSpc>
                <a:spcPct val="123000"/>
              </a:lnSpc>
            </a:pPr>
            <a:r>
              <a:rPr lang="zh-CN" altLang="en-US" sz="1600"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据世界卫生组织统计，1950- 1960年间，全球每年有30万人自杀身亡，自杀率为10／10万。到1990年，自杀率明显上升，比率最高的是匈牙利，为44．9／10万，其次是丹麦、德国、 日本为17．55／10万，美国为11．5／10万，平均为14．42／10万。而青少年是自杀率较高的社会群体。</a:t>
            </a:r>
            <a:endParaRPr lang="zh-CN" altLang="en-US" sz="1600"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a:p>
            <a:pPr lvl="0" algn="just">
              <a:lnSpc>
                <a:spcPct val="123000"/>
              </a:lnSpc>
            </a:pPr>
            <a:r>
              <a:rPr lang="zh-CN" altLang="en-US" sz="1600"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自杀已成为15-40岁人群的首位死因。研究发现，在我国每年约有150万人因家人或亲友自杀出现长期严重的心理创伤，成为一种严重的社会负担。按照世界卫生组织制定的国际标准，每年自杀发生率超过10万分之20以上，为高自杀率国家，我国已经成为高自杀率国家。</a:t>
            </a:r>
            <a:endParaRPr lang="zh-CN" altLang="en-US" dirty="0">
              <a:ea typeface="宋体" panose="02010600030101010101" pitchFamily="2" charset="-122"/>
            </a:endParaRPr>
          </a:p>
        </p:txBody>
      </p:sp>
      <p:grpSp>
        <p:nvGrpSpPr>
          <p:cNvPr id="5" name="组合 4"/>
          <p:cNvGrpSpPr/>
          <p:nvPr/>
        </p:nvGrpSpPr>
        <p:grpSpPr>
          <a:xfrm>
            <a:off x="-92710" y="1123950"/>
            <a:ext cx="1868170" cy="4824730"/>
            <a:chOff x="-146" y="1770"/>
            <a:chExt cx="2942" cy="7598"/>
          </a:xfrm>
        </p:grpSpPr>
        <p:sp>
          <p:nvSpPr>
            <p:cNvPr id="6" name="矩形 5"/>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8" name="组合 27"/>
            <p:cNvGrpSpPr/>
            <p:nvPr/>
          </p:nvGrpSpPr>
          <p:grpSpPr>
            <a:xfrm>
              <a:off x="-145" y="2607"/>
              <a:ext cx="2941" cy="816"/>
              <a:chOff x="-146" y="2607"/>
              <a:chExt cx="2941" cy="816"/>
            </a:xfrm>
          </p:grpSpPr>
          <p:sp>
            <p:nvSpPr>
              <p:cNvPr id="2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3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32" name="组合 31"/>
            <p:cNvGrpSpPr/>
            <p:nvPr/>
          </p:nvGrpSpPr>
          <p:grpSpPr>
            <a:xfrm>
              <a:off x="-144" y="3890"/>
              <a:ext cx="2940" cy="816"/>
              <a:chOff x="-145" y="3833"/>
              <a:chExt cx="2940" cy="816"/>
            </a:xfrm>
          </p:grpSpPr>
          <p:sp>
            <p:nvSpPr>
              <p:cNvPr id="3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36" name="组合 35"/>
            <p:cNvGrpSpPr/>
            <p:nvPr/>
          </p:nvGrpSpPr>
          <p:grpSpPr>
            <a:xfrm>
              <a:off x="-144" y="5173"/>
              <a:ext cx="2940" cy="816"/>
              <a:chOff x="-145" y="5130"/>
              <a:chExt cx="2940" cy="816"/>
            </a:xfrm>
          </p:grpSpPr>
          <p:sp>
            <p:nvSpPr>
              <p:cNvPr id="3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0" name="组合 39"/>
            <p:cNvGrpSpPr/>
            <p:nvPr/>
          </p:nvGrpSpPr>
          <p:grpSpPr>
            <a:xfrm>
              <a:off x="-146" y="6456"/>
              <a:ext cx="2942" cy="816"/>
              <a:chOff x="-147" y="6427"/>
              <a:chExt cx="2942" cy="816"/>
            </a:xfrm>
          </p:grpSpPr>
          <p:sp>
            <p:nvSpPr>
              <p:cNvPr id="4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44" name="组合 43"/>
            <p:cNvGrpSpPr/>
            <p:nvPr/>
          </p:nvGrpSpPr>
          <p:grpSpPr>
            <a:xfrm>
              <a:off x="-146" y="7739"/>
              <a:ext cx="2942" cy="816"/>
              <a:chOff x="-147" y="7737"/>
              <a:chExt cx="2942" cy="816"/>
            </a:xfrm>
          </p:grpSpPr>
          <p:sp>
            <p:nvSpPr>
              <p:cNvPr id="4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7"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8"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761"/>
                                        </p:tgtEl>
                                        <p:attrNameLst>
                                          <p:attrName>style.visibility</p:attrName>
                                        </p:attrNameLst>
                                      </p:cBhvr>
                                      <p:to>
                                        <p:strVal val="visible"/>
                                      </p:to>
                                    </p:set>
                                    <p:anim calcmode="lin" valueType="num">
                                      <p:cBhvr>
                                        <p:cTn id="7" dur="500" fill="hold"/>
                                        <p:tgtEl>
                                          <p:spTgt spid="30761"/>
                                        </p:tgtEl>
                                        <p:attrNameLst>
                                          <p:attrName>ppt_w</p:attrName>
                                        </p:attrNameLst>
                                      </p:cBhvr>
                                      <p:tavLst>
                                        <p:tav tm="0">
                                          <p:val>
                                            <p:fltVal val="0.000000"/>
                                          </p:val>
                                        </p:tav>
                                        <p:tav tm="100000">
                                          <p:val>
                                            <p:strVal val="#ppt_w"/>
                                          </p:val>
                                        </p:tav>
                                      </p:tavLst>
                                    </p:anim>
                                    <p:anim calcmode="lin" valueType="num">
                                      <p:cBhvr>
                                        <p:cTn id="8" dur="500" fill="hold"/>
                                        <p:tgtEl>
                                          <p:spTgt spid="30761"/>
                                        </p:tgtEl>
                                        <p:attrNameLst>
                                          <p:attrName>ppt_h</p:attrName>
                                        </p:attrNameLst>
                                      </p:cBhvr>
                                      <p:tavLst>
                                        <p:tav tm="0">
                                          <p:val>
                                            <p:fltVal val="0.000000"/>
                                          </p:val>
                                        </p:tav>
                                        <p:tav tm="100000">
                                          <p:val>
                                            <p:strVal val="#ppt_h"/>
                                          </p:val>
                                        </p:tav>
                                      </p:tavLst>
                                    </p:anim>
                                    <p:animEffect filter="fade">
                                      <p:cBhvr>
                                        <p:cTn id="9" dur="500"/>
                                        <p:tgtEl>
                                          <p:spTgt spid="30761"/>
                                        </p:tgtEl>
                                      </p:cBhvr>
                                    </p:animEffect>
                                  </p:childTnLst>
                                </p:cTn>
                              </p:par>
                              <p:par>
                                <p:cTn id="10" presetID="8" presetClass="emph" presetSubtype="0" fill="hold" grpId="1" nodeType="withEffect">
                                  <p:stCondLst>
                                    <p:cond delay="0"/>
                                  </p:stCondLst>
                                  <p:childTnLst>
                                    <p:animRot by="21600000">
                                      <p:cBhvr>
                                        <p:cTn id="11" dur="500" fill="hold"/>
                                        <p:tgtEl>
                                          <p:spTgt spid="307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1" grpId="0" bldLvl="0"/>
      <p:bldP spid="30761" grpId="1"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8918"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pic>
        <p:nvPicPr>
          <p:cNvPr id="38946" name="Picture 2" descr="D:\Teliss_Tong\Copy\定期备份\工作备份\！PPT图片及版面资源\06-PPT精选插图\12-标签\绿色上角.png"/>
          <p:cNvPicPr>
            <a:picLocks noChangeAspect="1"/>
          </p:cNvPicPr>
          <p:nvPr/>
        </p:nvPicPr>
        <p:blipFill>
          <a:blip r:embed="rId1"/>
          <a:stretch>
            <a:fillRect/>
          </a:stretch>
        </p:blipFill>
        <p:spPr>
          <a:xfrm>
            <a:off x="10269538" y="1031875"/>
            <a:ext cx="1514475" cy="414338"/>
          </a:xfrm>
          <a:prstGeom prst="rect">
            <a:avLst/>
          </a:prstGeom>
          <a:noFill/>
          <a:ln w="9525">
            <a:noFill/>
          </a:ln>
        </p:spPr>
      </p:pic>
      <p:grpSp>
        <p:nvGrpSpPr>
          <p:cNvPr id="38947" name="组合 38946"/>
          <p:cNvGrpSpPr/>
          <p:nvPr/>
        </p:nvGrpSpPr>
        <p:grpSpPr>
          <a:xfrm>
            <a:off x="1882775" y="512763"/>
            <a:ext cx="539750" cy="539750"/>
            <a:chOff x="0" y="0"/>
            <a:chExt cx="540000" cy="540000"/>
          </a:xfrm>
        </p:grpSpPr>
        <p:sp>
          <p:nvSpPr>
            <p:cNvPr id="3894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8949" name="TextBox 93"/>
            <p:cNvSpPr/>
            <p:nvPr/>
          </p:nvSpPr>
          <p:spPr>
            <a:xfrm>
              <a:off x="0" y="39167"/>
              <a:ext cx="527709" cy="46166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38950" name="TextBox 12"/>
          <p:cNvSpPr/>
          <p:nvPr/>
        </p:nvSpPr>
        <p:spPr>
          <a:xfrm>
            <a:off x="2711450"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中职学生的三生教育</a:t>
            </a:r>
            <a:endParaRPr lang="zh-CN" altLang="en-US" dirty="0">
              <a:ea typeface="宋体" panose="02010600030101010101" pitchFamily="2" charset="-122"/>
            </a:endParaRPr>
          </a:p>
        </p:txBody>
      </p:sp>
      <p:sp>
        <p:nvSpPr>
          <p:cNvPr id="38951" name="TextBox 25"/>
          <p:cNvSpPr/>
          <p:nvPr/>
        </p:nvSpPr>
        <p:spPr>
          <a:xfrm>
            <a:off x="10702925" y="1052513"/>
            <a:ext cx="647700" cy="369887"/>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概念</a:t>
            </a:r>
            <a:endParaRPr lang="zh-CN" altLang="en-US" dirty="0">
              <a:ea typeface="宋体" panose="02010600030101010101" pitchFamily="2" charset="-122"/>
            </a:endParaRPr>
          </a:p>
        </p:txBody>
      </p:sp>
      <p:sp>
        <p:nvSpPr>
          <p:cNvPr id="38952"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38953"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38954" name="TextBox 10"/>
          <p:cNvSpPr/>
          <p:nvPr/>
        </p:nvSpPr>
        <p:spPr>
          <a:xfrm>
            <a:off x="9984423" y="1868805"/>
            <a:ext cx="615950" cy="3535680"/>
          </a:xfrm>
          <a:prstGeom prst="rect">
            <a:avLst/>
          </a:prstGeom>
          <a:noFill/>
          <a:ln w="9525">
            <a:noFill/>
          </a:ln>
        </p:spPr>
        <p:txBody>
          <a:bodyPr wrap="square">
            <a:spAutoFit/>
          </a:bodyPr>
          <a:p>
            <a:pPr lvl="0">
              <a:lnSpc>
                <a:spcPct val="100000"/>
              </a:lnSpc>
            </a:pPr>
            <a:r>
              <a:rPr lang="zh-CN" altLang="en-US" sz="2800" b="1" dirty="0">
                <a:solidFill>
                  <a:srgbClr val="F79646"/>
                </a:solidFill>
                <a:latin typeface="微软雅黑" panose="020B0503020204020204" pitchFamily="2" charset="-122"/>
                <a:ea typeface="微软雅黑" panose="020B0503020204020204" pitchFamily="2" charset="-122"/>
                <a:sym typeface="微软雅黑" panose="020B0503020204020204" pitchFamily="2" charset="-122"/>
              </a:rPr>
              <a:t>一、什么是三生教育</a:t>
            </a:r>
            <a:endParaRPr lang="zh-CN" altLang="en-US" dirty="0">
              <a:ea typeface="宋体" panose="02010600030101010101" pitchFamily="2" charset="-122"/>
            </a:endParaRPr>
          </a:p>
        </p:txBody>
      </p:sp>
      <p:sp>
        <p:nvSpPr>
          <p:cNvPr id="38955" name="TextBox 8"/>
          <p:cNvSpPr/>
          <p:nvPr/>
        </p:nvSpPr>
        <p:spPr>
          <a:xfrm>
            <a:off x="2648585" y="1794510"/>
            <a:ext cx="2871470" cy="368173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rPr>
              <a:t>所谓</a:t>
            </a:r>
            <a:r>
              <a:rPr lang="zh-CN" altLang="en-US" sz="1600"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“三生教育”</a:t>
            </a:r>
            <a:r>
              <a:rPr lang="zh-CN" altLang="en-US" sz="1600"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rPr>
              <a:t>，就是要通过教育的力量，使受教育者接受生命教育、生存教育和生活教育，树立正确的生命观、生存观、生活观的主体认知和行为过程。也就是要通过整合学校教育、家庭教育、社会教育的力量，激发学生的主体认知和行为实践，最终达到帮助学生确立正确的世界观、人生观、价值观的目标过程。</a:t>
            </a:r>
            <a:r>
              <a:rPr lang="zh-CN" altLang="en-US" sz="1600" b="1"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rPr>
              <a:t>。</a:t>
            </a:r>
            <a:endParaRPr lang="zh-CN" altLang="en-US" sz="1600" b="1" dirty="0">
              <a:solidFill>
                <a:schemeClr val="tx1">
                  <a:lumMod val="65000"/>
                  <a:lumOff val="35000"/>
                </a:schemeClr>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38956" name="矩形 17"/>
          <p:cNvSpPr>
            <a:spLocks noChangeAspect="1"/>
          </p:cNvSpPr>
          <p:nvPr/>
        </p:nvSpPr>
        <p:spPr>
          <a:xfrm>
            <a:off x="2567305" y="1722120"/>
            <a:ext cx="8459470" cy="382841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38957" name="Picture 2" descr="C:\Users\user\Desktop\different-people-128.jpg"/>
          <p:cNvPicPr>
            <a:picLocks noChangeAspect="1"/>
          </p:cNvPicPr>
          <p:nvPr/>
        </p:nvPicPr>
        <p:blipFill>
          <a:blip r:embed="rId2"/>
          <a:stretch>
            <a:fillRect/>
          </a:stretch>
        </p:blipFill>
        <p:spPr>
          <a:xfrm>
            <a:off x="5591175" y="0"/>
            <a:ext cx="3963988" cy="5945188"/>
          </a:xfrm>
          <a:prstGeom prst="rect">
            <a:avLst/>
          </a:prstGeom>
          <a:noFill/>
          <a:ln w="9525">
            <a:noFill/>
          </a:ln>
        </p:spPr>
      </p:pic>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48"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947"/>
                                        </p:tgtEl>
                                        <p:attrNameLst>
                                          <p:attrName>style.visibility</p:attrName>
                                        </p:attrNameLst>
                                      </p:cBhvr>
                                      <p:to>
                                        <p:strVal val="visible"/>
                                      </p:to>
                                    </p:set>
                                    <p:anim calcmode="lin" valueType="num">
                                      <p:cBhvr>
                                        <p:cTn id="7" dur="500" fill="hold"/>
                                        <p:tgtEl>
                                          <p:spTgt spid="38947"/>
                                        </p:tgtEl>
                                        <p:attrNameLst>
                                          <p:attrName>ppt_x</p:attrName>
                                        </p:attrNameLst>
                                      </p:cBhvr>
                                      <p:tavLst>
                                        <p:tav tm="0">
                                          <p:val>
                                            <p:strVal val="#ppt_x"/>
                                          </p:val>
                                        </p:tav>
                                        <p:tav tm="100000">
                                          <p:val>
                                            <p:strVal val="#ppt_x"/>
                                          </p:val>
                                        </p:tav>
                                      </p:tavLst>
                                    </p:anim>
                                    <p:anim calcmode="lin" valueType="num">
                                      <p:cBhvr>
                                        <p:cTn id="8" dur="500" fill="hold"/>
                                        <p:tgtEl>
                                          <p:spTgt spid="3894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8950"/>
                                        </p:tgtEl>
                                        <p:attrNameLst>
                                          <p:attrName>style.visibility</p:attrName>
                                        </p:attrNameLst>
                                      </p:cBhvr>
                                      <p:to>
                                        <p:strVal val="visible"/>
                                      </p:to>
                                    </p:set>
                                    <p:anim calcmode="lin" valueType="num">
                                      <p:cBhvr>
                                        <p:cTn id="11" dur="500" fill="hold"/>
                                        <p:tgtEl>
                                          <p:spTgt spid="38950"/>
                                        </p:tgtEl>
                                        <p:attrNameLst>
                                          <p:attrName>ppt_x</p:attrName>
                                        </p:attrNameLst>
                                      </p:cBhvr>
                                      <p:tavLst>
                                        <p:tav tm="0">
                                          <p:val>
                                            <p:strVal val="#ppt_x"/>
                                          </p:val>
                                        </p:tav>
                                        <p:tav tm="100000">
                                          <p:val>
                                            <p:strVal val="#ppt_x"/>
                                          </p:val>
                                        </p:tav>
                                      </p:tavLst>
                                    </p:anim>
                                    <p:anim calcmode="lin" valueType="num">
                                      <p:cBhvr>
                                        <p:cTn id="12" dur="500" fill="hold"/>
                                        <p:tgtEl>
                                          <p:spTgt spid="3895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38955"/>
                                        </p:tgtEl>
                                        <p:attrNameLst>
                                          <p:attrName>style.visibility</p:attrName>
                                        </p:attrNameLst>
                                      </p:cBhvr>
                                      <p:to>
                                        <p:strVal val="visible"/>
                                      </p:to>
                                    </p:set>
                                    <p:animScale>
                                      <p:cBhvr>
                                        <p:cTn id="16" dur="1000" decel="50000" fill="hold">
                                          <p:stCondLst>
                                            <p:cond delay="0"/>
                                          </p:stCondLst>
                                        </p:cTn>
                                        <p:tgtEl>
                                          <p:spTgt spid="389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8955"/>
                                        </p:tgtEl>
                                        <p:attrNameLst>
                                          <p:attrName>ppt_x</p:attrName>
                                          <p:attrName>ppt_y</p:attrName>
                                        </p:attrNameLst>
                                      </p:cBhvr>
                                    </p:animMotion>
                                    <p:animEffect filter="fade">
                                      <p:cBhvr>
                                        <p:cTn id="18" dur="1000"/>
                                        <p:tgtEl>
                                          <p:spTgt spid="38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50" grpId="0" bldLvl="0"/>
      <p:bldP spid="38955"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 name="图片 2" descr="36B58PICe5r"/>
          <p:cNvPicPr>
            <a:picLocks noChangeAspect="1"/>
          </p:cNvPicPr>
          <p:nvPr/>
        </p:nvPicPr>
        <p:blipFill>
          <a:blip r:embed="rId1"/>
          <a:stretch>
            <a:fillRect/>
          </a:stretch>
        </p:blipFill>
        <p:spPr>
          <a:xfrm>
            <a:off x="3372485" y="-27940"/>
            <a:ext cx="8253730" cy="6641465"/>
          </a:xfrm>
          <a:prstGeom prst="rect">
            <a:avLst/>
          </a:prstGeom>
        </p:spPr>
      </p:pic>
      <p:sp>
        <p:nvSpPr>
          <p:cNvPr id="39942"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grpSp>
        <p:nvGrpSpPr>
          <p:cNvPr id="39970" name="组合 39969"/>
          <p:cNvGrpSpPr/>
          <p:nvPr/>
        </p:nvGrpSpPr>
        <p:grpSpPr>
          <a:xfrm>
            <a:off x="1882775" y="512763"/>
            <a:ext cx="539750" cy="539750"/>
            <a:chOff x="0" y="0"/>
            <a:chExt cx="540000" cy="540000"/>
          </a:xfrm>
        </p:grpSpPr>
        <p:sp>
          <p:nvSpPr>
            <p:cNvPr id="3997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997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1</a:t>
              </a:r>
              <a:endParaRPr lang="en-US" dirty="0">
                <a:ea typeface="宋体" panose="02010600030101010101" pitchFamily="2" charset="-122"/>
              </a:endParaRPr>
            </a:p>
          </p:txBody>
        </p:sp>
      </p:grpSp>
      <p:sp>
        <p:nvSpPr>
          <p:cNvPr id="39973" name="TextBox 12"/>
          <p:cNvSpPr/>
          <p:nvPr/>
        </p:nvSpPr>
        <p:spPr>
          <a:xfrm>
            <a:off x="2711450"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中职学生的三生教育</a:t>
            </a:r>
            <a:endParaRPr lang="zh-CN" altLang="en-US" dirty="0">
              <a:ea typeface="宋体" panose="02010600030101010101" pitchFamily="2" charset="-122"/>
            </a:endParaRPr>
          </a:p>
        </p:txBody>
      </p:sp>
      <p:sp>
        <p:nvSpPr>
          <p:cNvPr id="39974"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39979" name="椭圆 16"/>
          <p:cNvSpPr/>
          <p:nvPr/>
        </p:nvSpPr>
        <p:spPr>
          <a:xfrm>
            <a:off x="1990090" y="1530985"/>
            <a:ext cx="360045" cy="360045"/>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39983" name="TextBox 8"/>
          <p:cNvSpPr/>
          <p:nvPr/>
        </p:nvSpPr>
        <p:spPr>
          <a:xfrm rot="20640000">
            <a:off x="5922010" y="3072130"/>
            <a:ext cx="3111500" cy="1854200"/>
          </a:xfrm>
          <a:prstGeom prst="rect">
            <a:avLst/>
          </a:prstGeom>
          <a:noFill/>
          <a:ln w="9525">
            <a:noFill/>
          </a:ln>
        </p:spPr>
        <p:txBody>
          <a:bodyPr wrap="square">
            <a:spAutoFit/>
          </a:bodyPr>
          <a:p>
            <a:pPr marL="0" lvl="0" indent="457200">
              <a:lnSpc>
                <a:spcPct val="134000"/>
              </a:lnSpc>
              <a:spcAft>
                <a:spcPts val="1200"/>
              </a:spcAft>
            </a:pPr>
            <a:r>
              <a:rPr lang="en-US" altLang="zh-CN" sz="16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rPr>
              <a:t>1.戕害生命，“四端”不全</a:t>
            </a:r>
            <a:endParaRPr lang="en-US" altLang="zh-CN" sz="16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en-US" altLang="zh-CN" sz="16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rPr>
              <a:t>2.漠视生命，慢性自杀</a:t>
            </a:r>
            <a:endParaRPr lang="en-US" altLang="zh-CN" sz="16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en-US" altLang="zh-CN" sz="16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rPr>
              <a:t>3.虚度生命，游戏人生</a:t>
            </a:r>
            <a:endParaRPr lang="en-US" altLang="zh-CN" sz="16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en-US" altLang="zh-CN" sz="16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rPr>
              <a:t>4.娇纵生命，不经风雨</a:t>
            </a:r>
            <a:endParaRPr lang="en-US" altLang="zh-CN" sz="1600" dirty="0">
              <a:solidFill>
                <a:schemeClr val="tx1"/>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4" name="文本框 3"/>
          <p:cNvSpPr txBox="1"/>
          <p:nvPr/>
        </p:nvSpPr>
        <p:spPr>
          <a:xfrm>
            <a:off x="2206625" y="1542415"/>
            <a:ext cx="750570" cy="4250690"/>
          </a:xfrm>
          <a:prstGeom prst="rect">
            <a:avLst/>
          </a:prstGeom>
          <a:noFill/>
        </p:spPr>
        <p:txBody>
          <a:bodyPr vert="eaVert" wrap="square" rtlCol="0">
            <a:spAutoFit/>
          </a:bodyPr>
          <a:p>
            <a:r>
              <a:rPr lang="zh-CN" altLang="en-US" dirty="0">
                <a:effectLst>
                  <a:outerShdw blurRad="38100" dist="38100" dir="2700000" algn="tl">
                    <a:srgbClr val="000000">
                      <a:alpha val="43137"/>
                    </a:srgbClr>
                  </a:outerShdw>
                </a:effectLst>
                <a:latin typeface="微软雅黑" panose="020B0503020204020204" pitchFamily="2" charset="-122"/>
                <a:ea typeface="微软雅黑" panose="020B0503020204020204" pitchFamily="2" charset="-122"/>
                <a:sym typeface="微软雅黑" panose="020B0503020204020204" pitchFamily="2" charset="-122"/>
              </a:rPr>
              <a:t>二、当代中职学生生命教育缺失的表现</a:t>
            </a:r>
            <a:endParaRPr lang="zh-CN" altLang="en-US" dirty="0">
              <a:solidFill>
                <a:schemeClr val="tx1"/>
              </a:solidFill>
              <a:effectLst>
                <a:outerShdw blurRad="38100" dist="38100" dir="2700000" algn="tl">
                  <a:srgbClr val="000000">
                    <a:alpha val="43137"/>
                  </a:srgbClr>
                </a:outerShdw>
              </a:effectLst>
              <a:latin typeface="微软雅黑" panose="020B0503020204020204" pitchFamily="2" charset="-122"/>
              <a:ea typeface="微软雅黑" panose="020B0503020204020204" pitchFamily="2" charset="-122"/>
              <a:sym typeface="微软雅黑" panose="020B0503020204020204" pitchFamily="2" charset="-122"/>
            </a:endParaRPr>
          </a:p>
          <a:p>
            <a:endParaRPr lang="zh-CN" altLang="en-US"/>
          </a:p>
        </p:txBody>
      </p:sp>
      <p:sp>
        <p:nvSpPr>
          <p:cNvPr id="48"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970"/>
                                        </p:tgtEl>
                                        <p:attrNameLst>
                                          <p:attrName>style.visibility</p:attrName>
                                        </p:attrNameLst>
                                      </p:cBhvr>
                                      <p:to>
                                        <p:strVal val="visible"/>
                                      </p:to>
                                    </p:set>
                                    <p:anim calcmode="lin" valueType="num">
                                      <p:cBhvr>
                                        <p:cTn id="7" dur="500" fill="hold"/>
                                        <p:tgtEl>
                                          <p:spTgt spid="39970"/>
                                        </p:tgtEl>
                                        <p:attrNameLst>
                                          <p:attrName>ppt_x</p:attrName>
                                        </p:attrNameLst>
                                      </p:cBhvr>
                                      <p:tavLst>
                                        <p:tav tm="0">
                                          <p:val>
                                            <p:strVal val="#ppt_x"/>
                                          </p:val>
                                        </p:tav>
                                        <p:tav tm="100000">
                                          <p:val>
                                            <p:strVal val="#ppt_x"/>
                                          </p:val>
                                        </p:tav>
                                      </p:tavLst>
                                    </p:anim>
                                    <p:anim calcmode="lin" valueType="num">
                                      <p:cBhvr>
                                        <p:cTn id="8" dur="500" fill="hold"/>
                                        <p:tgtEl>
                                          <p:spTgt spid="3997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9973"/>
                                        </p:tgtEl>
                                        <p:attrNameLst>
                                          <p:attrName>style.visibility</p:attrName>
                                        </p:attrNameLst>
                                      </p:cBhvr>
                                      <p:to>
                                        <p:strVal val="visible"/>
                                      </p:to>
                                    </p:set>
                                    <p:anim calcmode="lin" valueType="num">
                                      <p:cBhvr>
                                        <p:cTn id="11" dur="500" fill="hold"/>
                                        <p:tgtEl>
                                          <p:spTgt spid="39973"/>
                                        </p:tgtEl>
                                        <p:attrNameLst>
                                          <p:attrName>ppt_x</p:attrName>
                                        </p:attrNameLst>
                                      </p:cBhvr>
                                      <p:tavLst>
                                        <p:tav tm="0">
                                          <p:val>
                                            <p:strVal val="#ppt_x"/>
                                          </p:val>
                                        </p:tav>
                                        <p:tav tm="100000">
                                          <p:val>
                                            <p:strVal val="#ppt_x"/>
                                          </p:val>
                                        </p:tav>
                                      </p:tavLst>
                                    </p:anim>
                                    <p:anim calcmode="lin" valueType="num">
                                      <p:cBhvr>
                                        <p:cTn id="12" dur="500" fill="hold"/>
                                        <p:tgtEl>
                                          <p:spTgt spid="3997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39983"/>
                                        </p:tgtEl>
                                        <p:attrNameLst>
                                          <p:attrName>style.visibility</p:attrName>
                                        </p:attrNameLst>
                                      </p:cBhvr>
                                      <p:to>
                                        <p:strVal val="visible"/>
                                      </p:to>
                                    </p:set>
                                    <p:animScale>
                                      <p:cBhvr>
                                        <p:cTn id="16" dur="1000" decel="50000" fill="hold">
                                          <p:stCondLst>
                                            <p:cond delay="0"/>
                                          </p:stCondLst>
                                        </p:cTn>
                                        <p:tgtEl>
                                          <p:spTgt spid="399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9983"/>
                                        </p:tgtEl>
                                        <p:attrNameLst>
                                          <p:attrName>ppt_x</p:attrName>
                                          <p:attrName>ppt_y</p:attrName>
                                        </p:attrNameLst>
                                      </p:cBhvr>
                                    </p:animMotion>
                                    <p:animEffect filter="fade">
                                      <p:cBhvr>
                                        <p:cTn id="18" dur="1000"/>
                                        <p:tgtEl>
                                          <p:spTgt spid="39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73" grpId="0" bldLvl="0"/>
      <p:bldP spid="39983"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41006" name="Picture 2" descr="C:\Users\user\Desktop\未标题-1 拷贝.png"/>
          <p:cNvPicPr>
            <a:picLocks noChangeAspect="1"/>
          </p:cNvPicPr>
          <p:nvPr/>
        </p:nvPicPr>
        <p:blipFill>
          <a:blip r:embed="rId1"/>
          <a:stretch>
            <a:fillRect/>
          </a:stretch>
        </p:blipFill>
        <p:spPr>
          <a:xfrm>
            <a:off x="6342063" y="15875"/>
            <a:ext cx="4722812" cy="5999163"/>
          </a:xfrm>
          <a:prstGeom prst="rect">
            <a:avLst/>
          </a:prstGeom>
          <a:noFill/>
          <a:ln w="9525">
            <a:noFill/>
          </a:ln>
        </p:spPr>
      </p:pic>
      <p:sp>
        <p:nvSpPr>
          <p:cNvPr id="40966"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grpSp>
        <p:nvGrpSpPr>
          <p:cNvPr id="40994" name="组合 40993"/>
          <p:cNvGrpSpPr/>
          <p:nvPr/>
        </p:nvGrpSpPr>
        <p:grpSpPr>
          <a:xfrm>
            <a:off x="1882775" y="512763"/>
            <a:ext cx="539750" cy="539750"/>
            <a:chOff x="0" y="0"/>
            <a:chExt cx="540000" cy="540000"/>
          </a:xfrm>
        </p:grpSpPr>
        <p:sp>
          <p:nvSpPr>
            <p:cNvPr id="4099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0996" name="TextBox 93"/>
            <p:cNvSpPr/>
            <p:nvPr/>
          </p:nvSpPr>
          <p:spPr>
            <a:xfrm>
              <a:off x="0" y="39167"/>
              <a:ext cx="527709" cy="46166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40997" name="TextBox 12"/>
          <p:cNvSpPr/>
          <p:nvPr/>
        </p:nvSpPr>
        <p:spPr>
          <a:xfrm>
            <a:off x="2711450"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中职学生心理危机干预</a:t>
            </a:r>
            <a:endParaRPr lang="zh-CN" altLang="en-US" dirty="0">
              <a:ea typeface="宋体" panose="02010600030101010101" pitchFamily="2" charset="-122"/>
            </a:endParaRPr>
          </a:p>
        </p:txBody>
      </p:sp>
      <p:sp>
        <p:nvSpPr>
          <p:cNvPr id="40998"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41007" name="TextBox 8"/>
          <p:cNvSpPr/>
          <p:nvPr/>
        </p:nvSpPr>
        <p:spPr>
          <a:xfrm>
            <a:off x="2122488" y="2205038"/>
            <a:ext cx="4148137" cy="2536190"/>
          </a:xfrm>
          <a:prstGeom prst="rect">
            <a:avLst/>
          </a:prstGeom>
          <a:noFill/>
          <a:ln w="9525">
            <a:noFill/>
          </a:ln>
        </p:spPr>
        <p:txBody>
          <a:bodyPr wrap="square">
            <a:spAutoFit/>
          </a:bodyPr>
          <a:p>
            <a:pPr marL="0" lvl="0" indent="457200">
              <a:lnSpc>
                <a:spcPct val="134000"/>
              </a:lnSpc>
              <a:spcAft>
                <a:spcPts val="1200"/>
              </a:spcAft>
            </a:pPr>
            <a:r>
              <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一、心理危机的含义</a:t>
            </a:r>
            <a:endPar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二、中职学生心理危机的种类</a:t>
            </a:r>
            <a:endPar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三、心理危机的主要原因</a:t>
            </a:r>
            <a:endPar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四、心理危机的特征</a:t>
            </a:r>
            <a:endPar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endParaRPr>
          </a:p>
          <a:p>
            <a:pPr marL="0" lvl="0" indent="457200">
              <a:lnSpc>
                <a:spcPct val="134000"/>
              </a:lnSpc>
              <a:spcAft>
                <a:spcPts val="1200"/>
              </a:spcAft>
            </a:pPr>
            <a:r>
              <a:rPr lang="zh-CN" altLang="en-US" b="1" dirty="0">
                <a:solidFill>
                  <a:srgbClr val="92D050"/>
                </a:solidFill>
                <a:latin typeface="微软雅黑" panose="020B0503020204020204" pitchFamily="2" charset="-122"/>
                <a:ea typeface="微软雅黑" panose="020B0503020204020204" pitchFamily="2" charset="-122"/>
                <a:sym typeface="微软雅黑" panose="020B0503020204020204" pitchFamily="2" charset="-122"/>
              </a:rPr>
              <a:t>五、心理危机的结果</a:t>
            </a:r>
            <a:endParaRPr lang="zh-CN" altLang="en-US" dirty="0">
              <a:ea typeface="宋体" panose="02010600030101010101" pitchFamily="2" charset="-122"/>
            </a:endParaRPr>
          </a:p>
        </p:txBody>
      </p:sp>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48"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1007"/>
                                        </p:tgtEl>
                                        <p:attrNameLst>
                                          <p:attrName>style.visibility</p:attrName>
                                        </p:attrNameLst>
                                      </p:cBhvr>
                                      <p:to>
                                        <p:strVal val="visible"/>
                                      </p:to>
                                    </p:set>
                                    <p:animScale>
                                      <p:cBhvr>
                                        <p:cTn id="7" dur="1000" decel="50000" fill="hold">
                                          <p:stCondLst>
                                            <p:cond delay="0"/>
                                          </p:stCondLst>
                                        </p:cTn>
                                        <p:tgtEl>
                                          <p:spTgt spid="410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1007"/>
                                        </p:tgtEl>
                                        <p:attrNameLst>
                                          <p:attrName>ppt_x</p:attrName>
                                          <p:attrName>ppt_y</p:attrName>
                                        </p:attrNameLst>
                                      </p:cBhvr>
                                    </p:animMotion>
                                    <p:animEffect filter="fade">
                                      <p:cBhvr>
                                        <p:cTn id="9" dur="1000"/>
                                        <p:tgtEl>
                                          <p:spTgt spid="41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7"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矩形 2"/>
          <p:cNvSpPr/>
          <p:nvPr/>
        </p:nvSpPr>
        <p:spPr>
          <a:xfrm>
            <a:off x="1846263"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990" name="直接连接符 5"/>
          <p:cNvSpPr/>
          <p:nvPr/>
        </p:nvSpPr>
        <p:spPr>
          <a:xfrm>
            <a:off x="10960100" y="625475"/>
            <a:ext cx="0" cy="261938"/>
          </a:xfrm>
          <a:prstGeom prst="line">
            <a:avLst/>
          </a:prstGeom>
          <a:ln w="9525" cap="flat" cmpd="sng">
            <a:solidFill>
              <a:srgbClr val="BFBFBF"/>
            </a:solidFill>
            <a:prstDash val="solid"/>
            <a:headEnd type="none" w="med" len="med"/>
            <a:tailEnd type="none" w="med" len="med"/>
          </a:ln>
        </p:spPr>
      </p:sp>
      <p:grpSp>
        <p:nvGrpSpPr>
          <p:cNvPr id="42018" name="组合 42017"/>
          <p:cNvGrpSpPr/>
          <p:nvPr/>
        </p:nvGrpSpPr>
        <p:grpSpPr>
          <a:xfrm>
            <a:off x="1882775" y="512763"/>
            <a:ext cx="539750" cy="539750"/>
            <a:chOff x="0" y="0"/>
            <a:chExt cx="540000" cy="540000"/>
          </a:xfrm>
        </p:grpSpPr>
        <p:sp>
          <p:nvSpPr>
            <p:cNvPr id="4201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202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3</a:t>
              </a:r>
              <a:endParaRPr lang="en-US" dirty="0">
                <a:ea typeface="宋体" panose="02010600030101010101" pitchFamily="2" charset="-122"/>
              </a:endParaRPr>
            </a:p>
          </p:txBody>
        </p:sp>
      </p:grpSp>
      <p:sp>
        <p:nvSpPr>
          <p:cNvPr id="42021" name="TextBox 12"/>
          <p:cNvSpPr/>
          <p:nvPr/>
        </p:nvSpPr>
        <p:spPr>
          <a:xfrm>
            <a:off x="2711450" y="552450"/>
            <a:ext cx="3987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pitchFamily="2" charset="-122"/>
                <a:ea typeface="微软雅黑" panose="020B0503020204020204" pitchFamily="2" charset="-122"/>
                <a:sym typeface="微软雅黑" panose="020B0503020204020204" pitchFamily="2" charset="-122"/>
              </a:rPr>
              <a:t>心理危机的识别与干预措施</a:t>
            </a:r>
            <a:endParaRPr lang="zh-CN" altLang="en-US" dirty="0">
              <a:ea typeface="宋体" panose="02010600030101010101" pitchFamily="2" charset="-122"/>
            </a:endParaRPr>
          </a:p>
        </p:txBody>
      </p:sp>
      <p:sp>
        <p:nvSpPr>
          <p:cNvPr id="42022" name="TextBox 81"/>
          <p:cNvSpPr/>
          <p:nvPr/>
        </p:nvSpPr>
        <p:spPr>
          <a:xfrm>
            <a:off x="6769100" y="5256213"/>
            <a:ext cx="184150" cy="461962"/>
          </a:xfrm>
          <a:prstGeom prst="rect">
            <a:avLst/>
          </a:prstGeom>
          <a:noFill/>
          <a:ln w="9525">
            <a:noFill/>
          </a:ln>
        </p:spPr>
        <p:txBody>
          <a:bodyPr wrap="none">
            <a:spAutoFit/>
          </a:bodyPr>
          <a:p>
            <a:pPr lvl="0">
              <a:lnSpc>
                <a:spcPct val="100000"/>
              </a:lnSpc>
            </a:pPr>
            <a:endParaRPr>
              <a:solidFill>
                <a:srgbClr val="000000"/>
              </a:solidFill>
              <a:ea typeface="微软雅黑" panose="020B0503020204020204" pitchFamily="2" charset="-122"/>
            </a:endParaRPr>
          </a:p>
        </p:txBody>
      </p:sp>
      <p:sp>
        <p:nvSpPr>
          <p:cNvPr id="42030" name="TextBox 8"/>
          <p:cNvSpPr/>
          <p:nvPr/>
        </p:nvSpPr>
        <p:spPr>
          <a:xfrm>
            <a:off x="6096000" y="1383348"/>
            <a:ext cx="4319588" cy="433451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rgbClr val="7F7F7F"/>
                </a:solidFill>
                <a:latin typeface="微软雅黑" panose="020B0503020204020204" pitchFamily="2" charset="-122"/>
                <a:ea typeface="微软雅黑" panose="020B0503020204020204" pitchFamily="2" charset="-122"/>
                <a:sym typeface="微软雅黑" panose="020B0503020204020204" pitchFamily="2" charset="-122"/>
              </a:rPr>
              <a:t>从宏观方面来说，中职生心理障碍、生理疾患、学习和就业压力、情感挫折、自我期望值过高、在学习上遇到挫折后产生很大的失落感和心理落差、经济压力、家庭变故以及周边生活环境等诸多因素，会导致心理危机发生。还有抑郁心理、孤僻性格、自卑心理、抑郁症、精神分裂等精神疾病，是引起心理危机、导致自杀等极端行为的主要原因。抑郁心理与孤僻性格往往与人格发展、早期经历不良等因素有关；自卑心理往往与自身缺陷、自我期望过高过低等因素有关；而抑郁症和精神分裂是心理问题已经危机化了，并且随时随地都有可能发生极端行为。</a:t>
            </a:r>
            <a:endParaRPr lang="zh-CN" altLang="en-US" dirty="0">
              <a:ea typeface="宋体" panose="02010600030101010101" pitchFamily="2" charset="-122"/>
            </a:endParaRPr>
          </a:p>
        </p:txBody>
      </p:sp>
      <p:pic>
        <p:nvPicPr>
          <p:cNvPr id="42031" name="Picture 2" descr="D:\Teliss_Tong\Copy\定期备份\工作备份\！PPT图片及版面资源\06-PPT精选插图\12-标签\绿色下垂标签.png"/>
          <p:cNvPicPr>
            <a:picLocks noChangeAspect="1"/>
          </p:cNvPicPr>
          <p:nvPr/>
        </p:nvPicPr>
        <p:blipFill>
          <a:blip r:embed="rId1"/>
          <a:stretch>
            <a:fillRect/>
          </a:stretch>
        </p:blipFill>
        <p:spPr>
          <a:xfrm>
            <a:off x="10080625" y="1306513"/>
            <a:ext cx="2109788" cy="2157412"/>
          </a:xfrm>
          <a:prstGeom prst="rect">
            <a:avLst/>
          </a:prstGeom>
          <a:noFill/>
          <a:ln w="9525">
            <a:noFill/>
          </a:ln>
        </p:spPr>
      </p:pic>
      <p:sp>
        <p:nvSpPr>
          <p:cNvPr id="42032" name="TextBox 19"/>
          <p:cNvSpPr/>
          <p:nvPr/>
        </p:nvSpPr>
        <p:spPr>
          <a:xfrm>
            <a:off x="10828655" y="1897380"/>
            <a:ext cx="614363" cy="975360"/>
          </a:xfrm>
          <a:prstGeom prst="rect">
            <a:avLst/>
          </a:prstGeom>
          <a:noFill/>
          <a:ln w="9525">
            <a:noFill/>
          </a:ln>
        </p:spPr>
        <p:txBody>
          <a:bodyPr wrap="square">
            <a:spAutoFit/>
          </a:bodyPr>
          <a:p>
            <a:pPr lvl="0" algn="ctr">
              <a:lnSpc>
                <a:spcPct val="100000"/>
              </a:lnSpc>
            </a:pPr>
            <a:r>
              <a:rPr lang="zh-CN" altLang="en-US"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措施</a:t>
            </a:r>
            <a:endParaRPr lang="en-US" altLang="x-none" dirty="0">
              <a:ea typeface="宋体" panose="02010600030101010101" pitchFamily="2" charset="-122"/>
            </a:endParaRPr>
          </a:p>
        </p:txBody>
      </p:sp>
      <p:pic>
        <p:nvPicPr>
          <p:cNvPr id="42033" name="Picture 4" descr="C:\Users\cxy\Desktop\中职-《心理健康》\图\26R58PICimH_1024.jpg26R58PICimH_1024"/>
          <p:cNvPicPr>
            <a:picLocks noChangeAspect="1"/>
          </p:cNvPicPr>
          <p:nvPr/>
        </p:nvPicPr>
        <p:blipFill>
          <a:blip r:embed="rId2"/>
          <a:srcRect/>
          <a:stretch>
            <a:fillRect/>
          </a:stretch>
        </p:blipFill>
        <p:spPr>
          <a:xfrm>
            <a:off x="2300923" y="1138238"/>
            <a:ext cx="3392805" cy="4799012"/>
          </a:xfrm>
          <a:prstGeom prst="rect">
            <a:avLst/>
          </a:prstGeom>
          <a:noFill/>
          <a:ln w="9525">
            <a:noFill/>
          </a:ln>
        </p:spPr>
      </p:pic>
      <p:grpSp>
        <p:nvGrpSpPr>
          <p:cNvPr id="2" name="组合 1"/>
          <p:cNvGrpSpPr/>
          <p:nvPr/>
        </p:nvGrpSpPr>
        <p:grpSpPr>
          <a:xfrm>
            <a:off x="-92710"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学习单元七</a:t>
                </a:r>
                <a:endParaRPr lang="zh-CN" altLang="en-US" dirty="0">
                  <a:ea typeface="宋体" panose="02010600030101010101" pitchFamily="2"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学习单元八</a:t>
                </a:r>
                <a:endParaRPr lang="zh-CN" altLang="en-US" dirty="0">
                  <a:ea typeface="宋体" panose="02010600030101010101" pitchFamily="2" charset="-122"/>
                </a:endParaRPr>
              </a:p>
            </p:txBody>
          </p:sp>
        </p:grpSp>
        <p:sp>
          <p:nvSpPr>
            <p:cNvPr id="47112" name="矩形 33"/>
            <p:cNvSpPr/>
            <p:nvPr/>
          </p:nvSpPr>
          <p:spPr>
            <a:xfrm>
              <a:off x="696" y="7844"/>
              <a:ext cx="1985"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pitchFamily="2" charset="-122"/>
                    <a:ea typeface="微软雅黑" panose="020B0503020204020204" pitchFamily="2" charset="-122"/>
                    <a:sym typeface="微软雅黑" panose="020B0503020204020204" pitchFamily="2"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学习单元十</a:t>
                </a:r>
                <a:endParaRPr lang="zh-CN" altLang="en-US"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
        <p:nvSpPr>
          <p:cNvPr id="48" name="标题 1"/>
          <p:cNvSpPr/>
          <p:nvPr/>
        </p:nvSpPr>
        <p:spPr>
          <a:xfrm>
            <a:off x="9478963"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pitchFamily="2" charset="-122"/>
                <a:ea typeface="微软雅黑" panose="020B0503020204020204" pitchFamily="2" charset="-122"/>
                <a:sym typeface="宋体" panose="02010600030101010101" pitchFamily="2" charset="-122"/>
              </a:rPr>
              <a:t>正文</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en-US" altLang="zh-CN" sz="1200" baseline="0">
                <a:solidFill>
                  <a:srgbClr val="7BC143"/>
                </a:solidFill>
                <a:latin typeface="微软雅黑" panose="020B0503020204020204" pitchFamily="2" charset="-122"/>
                <a:ea typeface="微软雅黑" panose="020B0503020204020204" pitchFamily="2" charset="-122"/>
                <a:sym typeface="Calibri" panose="020F0502020204030204" charset="0"/>
              </a:rPr>
              <a:t>. </a:t>
            </a:r>
            <a:r>
              <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rPr>
              <a:t>学习单元十</a:t>
            </a:r>
            <a:endParaRPr lang="zh-CN" altLang="en-US" sz="1200" baseline="0">
              <a:solidFill>
                <a:srgbClr val="7BC143"/>
              </a:solidFill>
              <a:latin typeface="微软雅黑" panose="020B0503020204020204" pitchFamily="2" charset="-122"/>
              <a:ea typeface="微软雅黑" panose="020B0503020204020204" pitchFamily="2"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2030"/>
                                        </p:tgtEl>
                                        <p:attrNameLst>
                                          <p:attrName>style.visibility</p:attrName>
                                        </p:attrNameLst>
                                      </p:cBhvr>
                                      <p:to>
                                        <p:strVal val="visible"/>
                                      </p:to>
                                    </p:set>
                                    <p:animScale>
                                      <p:cBhvr>
                                        <p:cTn id="7" dur="1000" decel="50000" fill="hold">
                                          <p:stCondLst>
                                            <p:cond delay="0"/>
                                          </p:stCondLst>
                                        </p:cTn>
                                        <p:tgtEl>
                                          <p:spTgt spid="420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2030"/>
                                        </p:tgtEl>
                                        <p:attrNameLst>
                                          <p:attrName>ppt_x</p:attrName>
                                          <p:attrName>ppt_y</p:attrName>
                                        </p:attrNameLst>
                                      </p:cBhvr>
                                    </p:animMotion>
                                    <p:animEffect filter="fade">
                                      <p:cBhvr>
                                        <p:cTn id="9" dur="1000"/>
                                        <p:tgtEl>
                                          <p:spTgt spid="42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30" grpId="0" bldLvl="0"/>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1*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2.xml><?xml version="1.0" encoding="utf-8"?>
<p:tagLst xmlns:p="http://schemas.openxmlformats.org/presentationml/2006/main">
  <p:tag name="KSO_WM_TEMPLATE_THUMBS_INDEX" val="1、4、8、13、18、23、24、25"/>
  <p:tag name="KSO_WM_TEMPLATE_CATEGORY" val="custom"/>
  <p:tag name="KSO_WM_TEMPLATE_INDEX" val="160172"/>
  <p:tag name="KSO_WM_TAG_VERSION" val="1.0"/>
  <p:tag name="KSO_WM_SLIDE_ID" val="custom160172_1"/>
  <p:tag name="KSO_WM_SLIDE_INDEX" val="1"/>
  <p:tag name="KSO_WM_SLIDE_ITEM_CNT" val="2"/>
  <p:tag name="KSO_WM_SLIDE_LAYOUT" val="a_b"/>
  <p:tag name="KSO_WM_SLIDE_LAYOUT_CNT" val="1_1"/>
  <p:tag name="KSO_WM_SLIDE_TYPE" val="title"/>
  <p:tag name="KSO_WM_BEAUTIFY_FLAG" val="#wm#"/>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3479</Words>
  <Application>WPS 演示</Application>
  <PresentationFormat>自定义</PresentationFormat>
  <Paragraphs>570</Paragraphs>
  <Slides>19</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19</vt:i4>
      </vt:variant>
    </vt:vector>
  </HeadingPairs>
  <TitlesOfParts>
    <vt:vector size="38" baseType="lpstr">
      <vt:lpstr>Arial</vt:lpstr>
      <vt:lpstr>宋体</vt:lpstr>
      <vt:lpstr>Wingdings</vt:lpstr>
      <vt:lpstr>微软雅黑</vt:lpstr>
      <vt:lpstr>Bradley Hand ITC</vt:lpstr>
      <vt:lpstr>楷体_GB2312</vt:lpstr>
      <vt:lpstr>Calibri</vt:lpstr>
      <vt:lpstr>Arial Unicode MS</vt:lpstr>
      <vt:lpstr>Broadway</vt:lpstr>
      <vt:lpstr>楷体</vt:lpstr>
      <vt:lpstr>经典繁仿黑</vt:lpstr>
      <vt:lpstr>DFPYeaSong-B5</vt:lpstr>
      <vt:lpstr>Times New Roman</vt:lpstr>
      <vt:lpstr>華康圓體 Std W3</vt:lpstr>
      <vt:lpstr>黑体</vt:lpstr>
      <vt:lpstr>Calibri Light</vt:lpstr>
      <vt:lpstr>Calibri</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cxy</cp:lastModifiedBy>
  <cp:revision>601</cp:revision>
  <dcterms:created xsi:type="dcterms:W3CDTF">2013-03-29T08:46:00Z</dcterms:created>
  <dcterms:modified xsi:type="dcterms:W3CDTF">2016-08-25T05:24:43Z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